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91" r:id="rId2"/>
    <p:sldId id="293" r:id="rId3"/>
    <p:sldId id="305" r:id="rId4"/>
    <p:sldId id="306" r:id="rId5"/>
    <p:sldId id="298" r:id="rId6"/>
    <p:sldId id="605" r:id="rId7"/>
    <p:sldId id="606" r:id="rId8"/>
    <p:sldId id="604" r:id="rId9"/>
    <p:sldId id="607" r:id="rId10"/>
    <p:sldId id="307" r:id="rId11"/>
    <p:sldId id="603" r:id="rId12"/>
    <p:sldId id="308" r:id="rId13"/>
    <p:sldId id="601" r:id="rId14"/>
    <p:sldId id="600" r:id="rId15"/>
    <p:sldId id="602" r:id="rId16"/>
    <p:sldId id="599" r:id="rId17"/>
    <p:sldId id="297" r:id="rId1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颜 丹阳" initials="颜" lastIdx="1" clrIdx="0">
    <p:extLst>
      <p:ext uri="{19B8F6BF-5375-455C-9EA6-DF929625EA0E}">
        <p15:presenceInfo xmlns:p15="http://schemas.microsoft.com/office/powerpoint/2012/main" userId="2d61c1b952fbf27a" providerId="Windows Live"/>
      </p:ext>
    </p:extLst>
  </p:cmAuthor>
  <p:cmAuthor id="2" name="孙逍遥" initials="孙逍遥" lastIdx="12" clrIdx="1">
    <p:extLst>
      <p:ext uri="{19B8F6BF-5375-455C-9EA6-DF929625EA0E}">
        <p15:presenceInfo xmlns:p15="http://schemas.microsoft.com/office/powerpoint/2012/main" userId="7c268b08a5e447e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7F7F7F"/>
    <a:srgbClr val="DDEDDC"/>
    <a:srgbClr val="FFF3CB"/>
    <a:srgbClr val="E3D4E7"/>
    <a:srgbClr val="D9E8FC"/>
    <a:srgbClr val="D6E9D5"/>
    <a:srgbClr val="E28560"/>
    <a:srgbClr val="CC3300"/>
    <a:srgbClr val="FF99FF"/>
    <a:srgbClr val="F7DE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主题样式 1 - 强调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1397" autoAdjust="0"/>
  </p:normalViewPr>
  <p:slideViewPr>
    <p:cSldViewPr snapToGrid="0">
      <p:cViewPr varScale="1">
        <p:scale>
          <a:sx n="79" d="100"/>
          <a:sy n="79" d="100"/>
        </p:scale>
        <p:origin x="802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6FE70A-9220-4466-A115-A40146D18ADC}" type="datetimeFigureOut">
              <a:rPr lang="zh-CN" altLang="en-US" smtClean="0"/>
              <a:t>2024/7/18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B96336-D714-49A9-9FC6-335151D0132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0358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1. </a:t>
            </a:r>
            <a:r>
              <a:rPr lang="zh-CN" altLang="en-US" dirty="0"/>
              <a:t>添加报告人姓名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86257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08913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B96336-D714-49A9-9FC6-335151D0132D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71754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86196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B96336-D714-49A9-9FC6-335151D0132D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48418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B96336-D714-49A9-9FC6-335151D0132D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99578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B96336-D714-49A9-9FC6-335151D0132D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53726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IEEE</a:t>
            </a:r>
          </a:p>
          <a:p>
            <a:r>
              <a:rPr lang="en-US" altLang="zh-CN" dirty="0" smtClean="0"/>
              <a:t>In-text citation: [2]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0DA2A2-8270-4ED5-BF5C-C8E0B3242FE8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52434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35470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94143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B96336-D714-49A9-9FC6-335151D0132D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17098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B96336-D714-49A9-9FC6-335151D0132D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70823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93978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B96336-D714-49A9-9FC6-335151D0132D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88921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B96336-D714-49A9-9FC6-335151D0132D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93360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B96336-D714-49A9-9FC6-335151D0132D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78402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B96336-D714-49A9-9FC6-335151D0132D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87232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2024/7/18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18276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2024/7/18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87177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2024/7/18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55014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2024/7/18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86539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2024/7/18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21841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2024/7/18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58257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2024/7/18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1170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2024/7/18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44060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2024/7/18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5230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2024/7/18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47583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2024/7/18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78056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2024/7/18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30940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sv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9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tiff"/><Relationship Id="rId5" Type="http://schemas.openxmlformats.org/officeDocument/2006/relationships/image" Target="../media/image7.tiff"/><Relationship Id="rId4" Type="http://schemas.openxmlformats.org/officeDocument/2006/relationships/image" Target="../media/image6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9984658" y="4866967"/>
            <a:ext cx="1961536" cy="1696064"/>
          </a:xfrm>
          <a:prstGeom prst="rect">
            <a:avLst/>
          </a:pr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245805" y="294968"/>
            <a:ext cx="1961536" cy="1696064"/>
          </a:xfrm>
          <a:prstGeom prst="rect">
            <a:avLst/>
          </a:pr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245805" y="4866967"/>
            <a:ext cx="1961536" cy="1696064"/>
          </a:xfrm>
          <a:prstGeom prst="rect">
            <a:avLst/>
          </a:pr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9984658" y="294968"/>
            <a:ext cx="1961536" cy="1696064"/>
          </a:xfrm>
          <a:prstGeom prst="rect">
            <a:avLst/>
          </a:pr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403122" y="405580"/>
            <a:ext cx="11385755" cy="5958349"/>
          </a:xfrm>
          <a:prstGeom prst="roundRect">
            <a:avLst>
              <a:gd name="adj" fmla="val 1568"/>
            </a:avLst>
          </a:prstGeom>
          <a:solidFill>
            <a:schemeClr val="bg1"/>
          </a:solidFill>
          <a:ln>
            <a:noFill/>
          </a:ln>
          <a:effectLst>
            <a:glow rad="228600">
              <a:schemeClr val="tx1">
                <a:alpha val="3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副标题 2">
            <a:extLst>
              <a:ext uri="{FF2B5EF4-FFF2-40B4-BE49-F238E27FC236}">
                <a16:creationId xmlns:a16="http://schemas.microsoft.com/office/drawing/2014/main" id="{97E5E18B-82AF-A53B-A571-7A578EAE75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11020" y="2562755"/>
            <a:ext cx="7969961" cy="1655762"/>
          </a:xfrm>
        </p:spPr>
        <p:txBody>
          <a:bodyPr anchor="ctr">
            <a:noAutofit/>
          </a:bodyPr>
          <a:lstStyle/>
          <a:p>
            <a:r>
              <a:rPr lang="zh-CN" altLang="en-US" sz="5400" b="1" dirty="0"/>
              <a:t>基于扩散模型的灾后遥感图像生成</a:t>
            </a: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7F10B5FB-024A-34B0-A6A1-841E7625FF9C}"/>
              </a:ext>
            </a:extLst>
          </p:cNvPr>
          <p:cNvSpPr txBox="1"/>
          <p:nvPr/>
        </p:nvSpPr>
        <p:spPr>
          <a:xfrm>
            <a:off x="4475150" y="4537799"/>
            <a:ext cx="3241697" cy="966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/>
              <a:t>汇报日期：</a:t>
            </a:r>
            <a:r>
              <a:rPr lang="en-US" altLang="zh-CN" sz="2000" dirty="0"/>
              <a:t>2024</a:t>
            </a:r>
            <a:r>
              <a:rPr lang="zh-CN" altLang="en-US" sz="2000" dirty="0"/>
              <a:t>年</a:t>
            </a:r>
            <a:r>
              <a:rPr lang="en-US" altLang="zh-CN" sz="2000" dirty="0"/>
              <a:t>7</a:t>
            </a:r>
            <a:r>
              <a:rPr lang="zh-CN" altLang="en-US" sz="2000" dirty="0"/>
              <a:t>月</a:t>
            </a:r>
            <a:r>
              <a:rPr lang="en-US" altLang="zh-CN" sz="2000" dirty="0"/>
              <a:t>20</a:t>
            </a:r>
            <a:r>
              <a:rPr lang="zh-CN" altLang="en-US" sz="2000" dirty="0"/>
              <a:t>日</a:t>
            </a:r>
            <a:endParaRPr lang="en-US" altLang="zh-CN" sz="2000" dirty="0"/>
          </a:p>
          <a:p>
            <a:pPr algn="ctr">
              <a:lnSpc>
                <a:spcPct val="150000"/>
              </a:lnSpc>
            </a:pPr>
            <a:r>
              <a:rPr lang="zh-CN" altLang="en-US" sz="2000" dirty="0"/>
              <a:t>    汇报人：仇选凯</a:t>
            </a:r>
            <a:endParaRPr lang="en-US" altLang="zh-CN" sz="2000" dirty="0"/>
          </a:p>
        </p:txBody>
      </p:sp>
      <p:sp>
        <p:nvSpPr>
          <p:cNvPr id="57" name="标题 1">
            <a:extLst>
              <a:ext uri="{FF2B5EF4-FFF2-40B4-BE49-F238E27FC236}">
                <a16:creationId xmlns:a16="http://schemas.microsoft.com/office/drawing/2014/main" id="{1333E596-D35D-E0F9-6CE3-484E42BB56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32726" y="1037421"/>
            <a:ext cx="5661235" cy="756517"/>
          </a:xfrm>
        </p:spPr>
        <p:txBody>
          <a:bodyPr>
            <a:normAutofit/>
          </a:bodyPr>
          <a:lstStyle/>
          <a:p>
            <a:r>
              <a:rPr lang="zh-CN" altLang="en-US" sz="4000" dirty="0">
                <a:solidFill>
                  <a:srgbClr val="203864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浙江大学地球科学学院</a:t>
            </a:r>
          </a:p>
        </p:txBody>
      </p:sp>
      <p:pic>
        <p:nvPicPr>
          <p:cNvPr id="58" name="图片 57">
            <a:extLst>
              <a:ext uri="{FF2B5EF4-FFF2-40B4-BE49-F238E27FC236}">
                <a16:creationId xmlns:a16="http://schemas.microsoft.com/office/drawing/2014/main" id="{4E0AAE43-9F9F-EC41-69A9-FF495FD673F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9556" y="964095"/>
            <a:ext cx="903170" cy="903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570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45805" y="294968"/>
            <a:ext cx="1961536" cy="1696064"/>
          </a:xfrm>
          <a:prstGeom prst="rect">
            <a:avLst/>
          </a:pr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9984658" y="4866967"/>
            <a:ext cx="1961536" cy="1696064"/>
          </a:xfrm>
          <a:prstGeom prst="rect">
            <a:avLst/>
          </a:pr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圆角矩形 5"/>
          <p:cNvSpPr/>
          <p:nvPr/>
        </p:nvSpPr>
        <p:spPr>
          <a:xfrm>
            <a:off x="403122" y="449825"/>
            <a:ext cx="11385755" cy="5958349"/>
          </a:xfrm>
          <a:prstGeom prst="roundRect">
            <a:avLst>
              <a:gd name="adj" fmla="val 1568"/>
            </a:avLst>
          </a:prstGeom>
          <a:solidFill>
            <a:schemeClr val="bg1"/>
          </a:solidFill>
          <a:ln>
            <a:noFill/>
          </a:ln>
          <a:effectLst>
            <a:glow rad="228600">
              <a:srgbClr val="02615A">
                <a:alpha val="3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6"/>
          <p:cNvGrpSpPr/>
          <p:nvPr/>
        </p:nvGrpSpPr>
        <p:grpSpPr>
          <a:xfrm>
            <a:off x="4476985" y="2714351"/>
            <a:ext cx="4556948" cy="1008189"/>
            <a:chOff x="4476985" y="2703555"/>
            <a:chExt cx="4556948" cy="1008189"/>
          </a:xfrm>
        </p:grpSpPr>
        <p:sp>
          <p:nvSpPr>
            <p:cNvPr id="8" name="文本框 7"/>
            <p:cNvSpPr txBox="1"/>
            <p:nvPr/>
          </p:nvSpPr>
          <p:spPr>
            <a:xfrm>
              <a:off x="4476985" y="2703555"/>
              <a:ext cx="4556948" cy="92333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dist"/>
              <a:r>
                <a:rPr lang="zh-CN" altLang="en-US" sz="5400" b="1" dirty="0">
                  <a:solidFill>
                    <a:srgbClr val="1C4885"/>
                  </a:solidFill>
                  <a:latin typeface="微软雅黑" panose="020B0503020204020204" pitchFamily="34" charset="-122"/>
                </a:rPr>
                <a:t>预期成果</a:t>
              </a:r>
            </a:p>
          </p:txBody>
        </p:sp>
        <p:cxnSp>
          <p:nvCxnSpPr>
            <p:cNvPr id="9" name="直接连接符 8"/>
            <p:cNvCxnSpPr/>
            <p:nvPr/>
          </p:nvCxnSpPr>
          <p:spPr>
            <a:xfrm>
              <a:off x="4604288" y="3711744"/>
              <a:ext cx="4294179" cy="0"/>
            </a:xfrm>
            <a:prstGeom prst="line">
              <a:avLst/>
            </a:prstGeom>
            <a:ln w="254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6" name="组合 85"/>
          <p:cNvGrpSpPr/>
          <p:nvPr/>
        </p:nvGrpSpPr>
        <p:grpSpPr>
          <a:xfrm>
            <a:off x="10581005" y="789940"/>
            <a:ext cx="766445" cy="770255"/>
            <a:chOff x="8754" y="785"/>
            <a:chExt cx="1958" cy="1968"/>
          </a:xfrm>
        </p:grpSpPr>
        <p:sp>
          <p:nvSpPr>
            <p:cNvPr id="2" name="íṡḷîḍê"/>
            <p:cNvSpPr/>
            <p:nvPr/>
          </p:nvSpPr>
          <p:spPr bwMode="auto">
            <a:xfrm>
              <a:off x="9285" y="1408"/>
              <a:ext cx="897" cy="828"/>
            </a:xfrm>
            <a:custGeom>
              <a:avLst/>
              <a:gdLst>
                <a:gd name="T0" fmla="*/ 154 w 159"/>
                <a:gd name="T1" fmla="*/ 43 h 146"/>
                <a:gd name="T2" fmla="*/ 133 w 159"/>
                <a:gd name="T3" fmla="*/ 41 h 146"/>
                <a:gd name="T4" fmla="*/ 159 w 159"/>
                <a:gd name="T5" fmla="*/ 25 h 146"/>
                <a:gd name="T6" fmla="*/ 133 w 159"/>
                <a:gd name="T7" fmla="*/ 24 h 146"/>
                <a:gd name="T8" fmla="*/ 97 w 159"/>
                <a:gd name="T9" fmla="*/ 38 h 146"/>
                <a:gd name="T10" fmla="*/ 106 w 159"/>
                <a:gd name="T11" fmla="*/ 24 h 146"/>
                <a:gd name="T12" fmla="*/ 72 w 159"/>
                <a:gd name="T13" fmla="*/ 34 h 146"/>
                <a:gd name="T14" fmla="*/ 66 w 159"/>
                <a:gd name="T15" fmla="*/ 36 h 146"/>
                <a:gd name="T16" fmla="*/ 0 w 159"/>
                <a:gd name="T17" fmla="*/ 23 h 146"/>
                <a:gd name="T18" fmla="*/ 28 w 159"/>
                <a:gd name="T19" fmla="*/ 34 h 146"/>
                <a:gd name="T20" fmla="*/ 30 w 159"/>
                <a:gd name="T21" fmla="*/ 41 h 146"/>
                <a:gd name="T22" fmla="*/ 11 w 159"/>
                <a:gd name="T23" fmla="*/ 40 h 146"/>
                <a:gd name="T24" fmla="*/ 41 w 159"/>
                <a:gd name="T25" fmla="*/ 60 h 146"/>
                <a:gd name="T26" fmla="*/ 24 w 159"/>
                <a:gd name="T27" fmla="*/ 60 h 146"/>
                <a:gd name="T28" fmla="*/ 46 w 159"/>
                <a:gd name="T29" fmla="*/ 79 h 146"/>
                <a:gd name="T30" fmla="*/ 35 w 159"/>
                <a:gd name="T31" fmla="*/ 78 h 146"/>
                <a:gd name="T32" fmla="*/ 54 w 159"/>
                <a:gd name="T33" fmla="*/ 92 h 146"/>
                <a:gd name="T34" fmla="*/ 54 w 159"/>
                <a:gd name="T35" fmla="*/ 96 h 146"/>
                <a:gd name="T36" fmla="*/ 46 w 159"/>
                <a:gd name="T37" fmla="*/ 96 h 146"/>
                <a:gd name="T38" fmla="*/ 64 w 159"/>
                <a:gd name="T39" fmla="*/ 108 h 146"/>
                <a:gd name="T40" fmla="*/ 64 w 159"/>
                <a:gd name="T41" fmla="*/ 114 h 146"/>
                <a:gd name="T42" fmla="*/ 60 w 159"/>
                <a:gd name="T43" fmla="*/ 115 h 146"/>
                <a:gd name="T44" fmla="*/ 81 w 159"/>
                <a:gd name="T45" fmla="*/ 146 h 146"/>
                <a:gd name="T46" fmla="*/ 103 w 159"/>
                <a:gd name="T47" fmla="*/ 117 h 146"/>
                <a:gd name="T48" fmla="*/ 98 w 159"/>
                <a:gd name="T49" fmla="*/ 114 h 146"/>
                <a:gd name="T50" fmla="*/ 99 w 159"/>
                <a:gd name="T51" fmla="*/ 107 h 146"/>
                <a:gd name="T52" fmla="*/ 115 w 159"/>
                <a:gd name="T53" fmla="*/ 97 h 146"/>
                <a:gd name="T54" fmla="*/ 112 w 159"/>
                <a:gd name="T55" fmla="*/ 92 h 146"/>
                <a:gd name="T56" fmla="*/ 131 w 159"/>
                <a:gd name="T57" fmla="*/ 79 h 146"/>
                <a:gd name="T58" fmla="*/ 119 w 159"/>
                <a:gd name="T59" fmla="*/ 79 h 146"/>
                <a:gd name="T60" fmla="*/ 117 w 159"/>
                <a:gd name="T61" fmla="*/ 75 h 146"/>
                <a:gd name="T62" fmla="*/ 141 w 159"/>
                <a:gd name="T63" fmla="*/ 59 h 146"/>
                <a:gd name="T64" fmla="*/ 125 w 159"/>
                <a:gd name="T65" fmla="*/ 58 h 146"/>
                <a:gd name="T66" fmla="*/ 124 w 159"/>
                <a:gd name="T67" fmla="*/ 54 h 146"/>
                <a:gd name="T68" fmla="*/ 154 w 159"/>
                <a:gd name="T69" fmla="*/ 4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59" h="146">
                  <a:moveTo>
                    <a:pt x="154" y="43"/>
                  </a:moveTo>
                  <a:cubicBezTo>
                    <a:pt x="133" y="41"/>
                    <a:pt x="133" y="41"/>
                    <a:pt x="133" y="41"/>
                  </a:cubicBezTo>
                  <a:cubicBezTo>
                    <a:pt x="137" y="34"/>
                    <a:pt x="155" y="37"/>
                    <a:pt x="159" y="25"/>
                  </a:cubicBezTo>
                  <a:cubicBezTo>
                    <a:pt x="133" y="24"/>
                    <a:pt x="133" y="24"/>
                    <a:pt x="133" y="24"/>
                  </a:cubicBezTo>
                  <a:cubicBezTo>
                    <a:pt x="114" y="21"/>
                    <a:pt x="107" y="39"/>
                    <a:pt x="97" y="38"/>
                  </a:cubicBezTo>
                  <a:cubicBezTo>
                    <a:pt x="88" y="29"/>
                    <a:pt x="100" y="28"/>
                    <a:pt x="106" y="24"/>
                  </a:cubicBezTo>
                  <a:cubicBezTo>
                    <a:pt x="80" y="0"/>
                    <a:pt x="72" y="32"/>
                    <a:pt x="72" y="34"/>
                  </a:cubicBezTo>
                  <a:cubicBezTo>
                    <a:pt x="71" y="37"/>
                    <a:pt x="68" y="38"/>
                    <a:pt x="66" y="36"/>
                  </a:cubicBezTo>
                  <a:cubicBezTo>
                    <a:pt x="58" y="12"/>
                    <a:pt x="33" y="22"/>
                    <a:pt x="0" y="23"/>
                  </a:cubicBezTo>
                  <a:cubicBezTo>
                    <a:pt x="8" y="31"/>
                    <a:pt x="17" y="32"/>
                    <a:pt x="28" y="34"/>
                  </a:cubicBezTo>
                  <a:cubicBezTo>
                    <a:pt x="30" y="36"/>
                    <a:pt x="32" y="38"/>
                    <a:pt x="30" y="41"/>
                  </a:cubicBezTo>
                  <a:cubicBezTo>
                    <a:pt x="11" y="40"/>
                    <a:pt x="11" y="40"/>
                    <a:pt x="11" y="40"/>
                  </a:cubicBezTo>
                  <a:cubicBezTo>
                    <a:pt x="19" y="58"/>
                    <a:pt x="35" y="49"/>
                    <a:pt x="41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5" y="75"/>
                    <a:pt x="41" y="68"/>
                    <a:pt x="46" y="79"/>
                  </a:cubicBezTo>
                  <a:cubicBezTo>
                    <a:pt x="35" y="78"/>
                    <a:pt x="35" y="78"/>
                    <a:pt x="35" y="78"/>
                  </a:cubicBezTo>
                  <a:cubicBezTo>
                    <a:pt x="40" y="90"/>
                    <a:pt x="48" y="91"/>
                    <a:pt x="54" y="92"/>
                  </a:cubicBezTo>
                  <a:cubicBezTo>
                    <a:pt x="54" y="96"/>
                    <a:pt x="54" y="96"/>
                    <a:pt x="54" y="96"/>
                  </a:cubicBezTo>
                  <a:cubicBezTo>
                    <a:pt x="46" y="96"/>
                    <a:pt x="46" y="96"/>
                    <a:pt x="46" y="96"/>
                  </a:cubicBezTo>
                  <a:cubicBezTo>
                    <a:pt x="46" y="104"/>
                    <a:pt x="57" y="109"/>
                    <a:pt x="64" y="108"/>
                  </a:cubicBezTo>
                  <a:cubicBezTo>
                    <a:pt x="64" y="114"/>
                    <a:pt x="64" y="114"/>
                    <a:pt x="64" y="114"/>
                  </a:cubicBezTo>
                  <a:cubicBezTo>
                    <a:pt x="60" y="115"/>
                    <a:pt x="60" y="115"/>
                    <a:pt x="60" y="115"/>
                  </a:cubicBezTo>
                  <a:cubicBezTo>
                    <a:pt x="81" y="146"/>
                    <a:pt x="81" y="146"/>
                    <a:pt x="81" y="146"/>
                  </a:cubicBezTo>
                  <a:cubicBezTo>
                    <a:pt x="103" y="117"/>
                    <a:pt x="103" y="117"/>
                    <a:pt x="103" y="117"/>
                  </a:cubicBezTo>
                  <a:cubicBezTo>
                    <a:pt x="98" y="114"/>
                    <a:pt x="98" y="114"/>
                    <a:pt x="98" y="114"/>
                  </a:cubicBezTo>
                  <a:cubicBezTo>
                    <a:pt x="99" y="107"/>
                    <a:pt x="99" y="107"/>
                    <a:pt x="99" y="107"/>
                  </a:cubicBezTo>
                  <a:cubicBezTo>
                    <a:pt x="105" y="108"/>
                    <a:pt x="111" y="106"/>
                    <a:pt x="115" y="97"/>
                  </a:cubicBezTo>
                  <a:cubicBezTo>
                    <a:pt x="114" y="95"/>
                    <a:pt x="99" y="99"/>
                    <a:pt x="112" y="92"/>
                  </a:cubicBezTo>
                  <a:cubicBezTo>
                    <a:pt x="120" y="91"/>
                    <a:pt x="125" y="85"/>
                    <a:pt x="131" y="79"/>
                  </a:cubicBezTo>
                  <a:cubicBezTo>
                    <a:pt x="119" y="79"/>
                    <a:pt x="119" y="79"/>
                    <a:pt x="119" y="79"/>
                  </a:cubicBezTo>
                  <a:cubicBezTo>
                    <a:pt x="117" y="78"/>
                    <a:pt x="116" y="76"/>
                    <a:pt x="117" y="75"/>
                  </a:cubicBezTo>
                  <a:cubicBezTo>
                    <a:pt x="125" y="74"/>
                    <a:pt x="137" y="70"/>
                    <a:pt x="141" y="59"/>
                  </a:cubicBezTo>
                  <a:cubicBezTo>
                    <a:pt x="125" y="58"/>
                    <a:pt x="125" y="58"/>
                    <a:pt x="125" y="58"/>
                  </a:cubicBezTo>
                  <a:cubicBezTo>
                    <a:pt x="122" y="57"/>
                    <a:pt x="123" y="55"/>
                    <a:pt x="124" y="54"/>
                  </a:cubicBezTo>
                  <a:cubicBezTo>
                    <a:pt x="134" y="54"/>
                    <a:pt x="145" y="50"/>
                    <a:pt x="154" y="43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3" name="íŝḻiḍè"/>
            <p:cNvSpPr/>
            <p:nvPr/>
          </p:nvSpPr>
          <p:spPr bwMode="auto">
            <a:xfrm>
              <a:off x="8856" y="1941"/>
              <a:ext cx="231" cy="183"/>
            </a:xfrm>
            <a:custGeom>
              <a:avLst/>
              <a:gdLst>
                <a:gd name="T0" fmla="*/ 6 w 41"/>
                <a:gd name="T1" fmla="*/ 15 h 32"/>
                <a:gd name="T2" fmla="*/ 9 w 41"/>
                <a:gd name="T3" fmla="*/ 16 h 32"/>
                <a:gd name="T4" fmla="*/ 37 w 41"/>
                <a:gd name="T5" fmla="*/ 18 h 32"/>
                <a:gd name="T6" fmla="*/ 41 w 41"/>
                <a:gd name="T7" fmla="*/ 16 h 32"/>
                <a:gd name="T8" fmla="*/ 32 w 41"/>
                <a:gd name="T9" fmla="*/ 0 h 32"/>
                <a:gd name="T10" fmla="*/ 28 w 41"/>
                <a:gd name="T11" fmla="*/ 1 h 32"/>
                <a:gd name="T12" fmla="*/ 35 w 41"/>
                <a:gd name="T13" fmla="*/ 14 h 32"/>
                <a:gd name="T14" fmla="*/ 30 w 41"/>
                <a:gd name="T15" fmla="*/ 13 h 32"/>
                <a:gd name="T16" fmla="*/ 4 w 41"/>
                <a:gd name="T17" fmla="*/ 12 h 32"/>
                <a:gd name="T18" fmla="*/ 0 w 41"/>
                <a:gd name="T19" fmla="*/ 14 h 32"/>
                <a:gd name="T20" fmla="*/ 10 w 41"/>
                <a:gd name="T21" fmla="*/ 32 h 32"/>
                <a:gd name="T22" fmla="*/ 14 w 41"/>
                <a:gd name="T23" fmla="*/ 30 h 32"/>
                <a:gd name="T24" fmla="*/ 6 w 41"/>
                <a:gd name="T25" fmla="*/ 15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" h="32">
                  <a:moveTo>
                    <a:pt x="6" y="15"/>
                  </a:moveTo>
                  <a:cubicBezTo>
                    <a:pt x="9" y="16"/>
                    <a:pt x="9" y="16"/>
                    <a:pt x="9" y="16"/>
                  </a:cubicBezTo>
                  <a:cubicBezTo>
                    <a:pt x="37" y="18"/>
                    <a:pt x="37" y="18"/>
                    <a:pt x="37" y="18"/>
                  </a:cubicBezTo>
                  <a:cubicBezTo>
                    <a:pt x="41" y="16"/>
                    <a:pt x="41" y="16"/>
                    <a:pt x="41" y="16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28" y="1"/>
                    <a:pt x="28" y="1"/>
                    <a:pt x="28" y="1"/>
                  </a:cubicBezTo>
                  <a:cubicBezTo>
                    <a:pt x="35" y="14"/>
                    <a:pt x="35" y="14"/>
                    <a:pt x="35" y="14"/>
                  </a:cubicBezTo>
                  <a:cubicBezTo>
                    <a:pt x="34" y="14"/>
                    <a:pt x="32" y="14"/>
                    <a:pt x="30" y="13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4" y="30"/>
                    <a:pt x="14" y="30"/>
                    <a:pt x="14" y="30"/>
                  </a:cubicBezTo>
                  <a:lnTo>
                    <a:pt x="6" y="15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11" name="îS1iďê"/>
            <p:cNvSpPr/>
            <p:nvPr/>
          </p:nvSpPr>
          <p:spPr bwMode="auto">
            <a:xfrm>
              <a:off x="8918" y="2054"/>
              <a:ext cx="226" cy="176"/>
            </a:xfrm>
            <a:custGeom>
              <a:avLst/>
              <a:gdLst>
                <a:gd name="T0" fmla="*/ 128 w 131"/>
                <a:gd name="T1" fmla="*/ 46 h 102"/>
                <a:gd name="T2" fmla="*/ 85 w 131"/>
                <a:gd name="T3" fmla="*/ 66 h 102"/>
                <a:gd name="T4" fmla="*/ 66 w 131"/>
                <a:gd name="T5" fmla="*/ 30 h 102"/>
                <a:gd name="T6" fmla="*/ 108 w 131"/>
                <a:gd name="T7" fmla="*/ 10 h 102"/>
                <a:gd name="T8" fmla="*/ 105 w 131"/>
                <a:gd name="T9" fmla="*/ 0 h 102"/>
                <a:gd name="T10" fmla="*/ 0 w 131"/>
                <a:gd name="T11" fmla="*/ 46 h 102"/>
                <a:gd name="T12" fmla="*/ 7 w 131"/>
                <a:gd name="T13" fmla="*/ 56 h 102"/>
                <a:gd name="T14" fmla="*/ 56 w 131"/>
                <a:gd name="T15" fmla="*/ 33 h 102"/>
                <a:gd name="T16" fmla="*/ 72 w 131"/>
                <a:gd name="T17" fmla="*/ 73 h 102"/>
                <a:gd name="T18" fmla="*/ 23 w 131"/>
                <a:gd name="T19" fmla="*/ 92 h 102"/>
                <a:gd name="T20" fmla="*/ 30 w 131"/>
                <a:gd name="T21" fmla="*/ 102 h 102"/>
                <a:gd name="T22" fmla="*/ 131 w 131"/>
                <a:gd name="T23" fmla="*/ 56 h 102"/>
                <a:gd name="T24" fmla="*/ 128 w 131"/>
                <a:gd name="T25" fmla="*/ 46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1" h="102">
                  <a:moveTo>
                    <a:pt x="128" y="46"/>
                  </a:moveTo>
                  <a:lnTo>
                    <a:pt x="85" y="66"/>
                  </a:lnTo>
                  <a:lnTo>
                    <a:pt x="66" y="30"/>
                  </a:lnTo>
                  <a:lnTo>
                    <a:pt x="108" y="10"/>
                  </a:lnTo>
                  <a:lnTo>
                    <a:pt x="105" y="0"/>
                  </a:lnTo>
                  <a:lnTo>
                    <a:pt x="0" y="46"/>
                  </a:lnTo>
                  <a:lnTo>
                    <a:pt x="7" y="56"/>
                  </a:lnTo>
                  <a:lnTo>
                    <a:pt x="56" y="33"/>
                  </a:lnTo>
                  <a:lnTo>
                    <a:pt x="72" y="73"/>
                  </a:lnTo>
                  <a:lnTo>
                    <a:pt x="23" y="92"/>
                  </a:lnTo>
                  <a:lnTo>
                    <a:pt x="30" y="102"/>
                  </a:lnTo>
                  <a:lnTo>
                    <a:pt x="131" y="56"/>
                  </a:lnTo>
                  <a:lnTo>
                    <a:pt x="128" y="46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13" name="i$ḷíḓe"/>
            <p:cNvSpPr/>
            <p:nvPr/>
          </p:nvSpPr>
          <p:spPr bwMode="auto">
            <a:xfrm>
              <a:off x="8980" y="2173"/>
              <a:ext cx="226" cy="176"/>
            </a:xfrm>
            <a:custGeom>
              <a:avLst/>
              <a:gdLst>
                <a:gd name="T0" fmla="*/ 72 w 131"/>
                <a:gd name="T1" fmla="*/ 76 h 102"/>
                <a:gd name="T2" fmla="*/ 85 w 131"/>
                <a:gd name="T3" fmla="*/ 69 h 102"/>
                <a:gd name="T4" fmla="*/ 66 w 131"/>
                <a:gd name="T5" fmla="*/ 30 h 102"/>
                <a:gd name="T6" fmla="*/ 98 w 131"/>
                <a:gd name="T7" fmla="*/ 17 h 102"/>
                <a:gd name="T8" fmla="*/ 118 w 131"/>
                <a:gd name="T9" fmla="*/ 56 h 102"/>
                <a:gd name="T10" fmla="*/ 131 w 131"/>
                <a:gd name="T11" fmla="*/ 53 h 102"/>
                <a:gd name="T12" fmla="*/ 105 w 131"/>
                <a:gd name="T13" fmla="*/ 0 h 102"/>
                <a:gd name="T14" fmla="*/ 0 w 131"/>
                <a:gd name="T15" fmla="*/ 50 h 102"/>
                <a:gd name="T16" fmla="*/ 30 w 131"/>
                <a:gd name="T17" fmla="*/ 102 h 102"/>
                <a:gd name="T18" fmla="*/ 39 w 131"/>
                <a:gd name="T19" fmla="*/ 96 h 102"/>
                <a:gd name="T20" fmla="*/ 20 w 131"/>
                <a:gd name="T21" fmla="*/ 53 h 102"/>
                <a:gd name="T22" fmla="*/ 52 w 131"/>
                <a:gd name="T23" fmla="*/ 36 h 102"/>
                <a:gd name="T24" fmla="*/ 72 w 131"/>
                <a:gd name="T25" fmla="*/ 76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1" h="102">
                  <a:moveTo>
                    <a:pt x="72" y="76"/>
                  </a:moveTo>
                  <a:lnTo>
                    <a:pt x="85" y="69"/>
                  </a:lnTo>
                  <a:lnTo>
                    <a:pt x="66" y="30"/>
                  </a:lnTo>
                  <a:lnTo>
                    <a:pt x="98" y="17"/>
                  </a:lnTo>
                  <a:lnTo>
                    <a:pt x="118" y="56"/>
                  </a:lnTo>
                  <a:lnTo>
                    <a:pt x="131" y="53"/>
                  </a:lnTo>
                  <a:lnTo>
                    <a:pt x="105" y="0"/>
                  </a:lnTo>
                  <a:lnTo>
                    <a:pt x="0" y="50"/>
                  </a:lnTo>
                  <a:lnTo>
                    <a:pt x="30" y="102"/>
                  </a:lnTo>
                  <a:lnTo>
                    <a:pt x="39" y="96"/>
                  </a:lnTo>
                  <a:lnTo>
                    <a:pt x="20" y="53"/>
                  </a:lnTo>
                  <a:lnTo>
                    <a:pt x="52" y="36"/>
                  </a:lnTo>
                  <a:lnTo>
                    <a:pt x="72" y="76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21" name="îş1íḍé"/>
            <p:cNvSpPr/>
            <p:nvPr/>
          </p:nvSpPr>
          <p:spPr bwMode="auto">
            <a:xfrm>
              <a:off x="9070" y="2292"/>
              <a:ext cx="181" cy="131"/>
            </a:xfrm>
            <a:custGeom>
              <a:avLst/>
              <a:gdLst>
                <a:gd name="T0" fmla="*/ 32 w 32"/>
                <a:gd name="T1" fmla="*/ 3 h 23"/>
                <a:gd name="T2" fmla="*/ 30 w 32"/>
                <a:gd name="T3" fmla="*/ 0 h 23"/>
                <a:gd name="T4" fmla="*/ 13 w 32"/>
                <a:gd name="T5" fmla="*/ 16 h 23"/>
                <a:gd name="T6" fmla="*/ 10 w 32"/>
                <a:gd name="T7" fmla="*/ 19 h 23"/>
                <a:gd name="T8" fmla="*/ 7 w 32"/>
                <a:gd name="T9" fmla="*/ 20 h 23"/>
                <a:gd name="T10" fmla="*/ 5 w 32"/>
                <a:gd name="T11" fmla="*/ 19 h 23"/>
                <a:gd name="T12" fmla="*/ 4 w 32"/>
                <a:gd name="T13" fmla="*/ 16 h 23"/>
                <a:gd name="T14" fmla="*/ 7 w 32"/>
                <a:gd name="T15" fmla="*/ 11 h 23"/>
                <a:gd name="T16" fmla="*/ 5 w 32"/>
                <a:gd name="T17" fmla="*/ 10 h 23"/>
                <a:gd name="T18" fmla="*/ 0 w 32"/>
                <a:gd name="T19" fmla="*/ 16 h 23"/>
                <a:gd name="T20" fmla="*/ 2 w 32"/>
                <a:gd name="T21" fmla="*/ 21 h 23"/>
                <a:gd name="T22" fmla="*/ 6 w 32"/>
                <a:gd name="T23" fmla="*/ 23 h 23"/>
                <a:gd name="T24" fmla="*/ 10 w 32"/>
                <a:gd name="T25" fmla="*/ 22 h 23"/>
                <a:gd name="T26" fmla="*/ 15 w 32"/>
                <a:gd name="T27" fmla="*/ 18 h 23"/>
                <a:gd name="T28" fmla="*/ 32 w 32"/>
                <a:gd name="T29" fmla="*/ 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2" h="23">
                  <a:moveTo>
                    <a:pt x="32" y="3"/>
                  </a:moveTo>
                  <a:cubicBezTo>
                    <a:pt x="30" y="0"/>
                    <a:pt x="30" y="0"/>
                    <a:pt x="30" y="0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1" y="18"/>
                    <a:pt x="10" y="19"/>
                    <a:pt x="10" y="19"/>
                  </a:cubicBezTo>
                  <a:cubicBezTo>
                    <a:pt x="9" y="19"/>
                    <a:pt x="8" y="20"/>
                    <a:pt x="7" y="20"/>
                  </a:cubicBezTo>
                  <a:cubicBezTo>
                    <a:pt x="6" y="20"/>
                    <a:pt x="6" y="19"/>
                    <a:pt x="5" y="19"/>
                  </a:cubicBezTo>
                  <a:cubicBezTo>
                    <a:pt x="4" y="18"/>
                    <a:pt x="4" y="17"/>
                    <a:pt x="4" y="16"/>
                  </a:cubicBezTo>
                  <a:cubicBezTo>
                    <a:pt x="4" y="15"/>
                    <a:pt x="6" y="13"/>
                    <a:pt x="7" y="11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2" y="12"/>
                    <a:pt x="1" y="14"/>
                    <a:pt x="0" y="16"/>
                  </a:cubicBezTo>
                  <a:cubicBezTo>
                    <a:pt x="0" y="18"/>
                    <a:pt x="1" y="20"/>
                    <a:pt x="2" y="21"/>
                  </a:cubicBezTo>
                  <a:cubicBezTo>
                    <a:pt x="3" y="22"/>
                    <a:pt x="4" y="23"/>
                    <a:pt x="6" y="23"/>
                  </a:cubicBezTo>
                  <a:cubicBezTo>
                    <a:pt x="7" y="23"/>
                    <a:pt x="9" y="23"/>
                    <a:pt x="10" y="22"/>
                  </a:cubicBezTo>
                  <a:cubicBezTo>
                    <a:pt x="12" y="22"/>
                    <a:pt x="13" y="20"/>
                    <a:pt x="15" y="18"/>
                  </a:cubicBezTo>
                  <a:lnTo>
                    <a:pt x="32" y="3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22" name="išḻïde"/>
            <p:cNvSpPr/>
            <p:nvPr/>
          </p:nvSpPr>
          <p:spPr bwMode="auto">
            <a:xfrm>
              <a:off x="9154" y="2322"/>
              <a:ext cx="148" cy="147"/>
            </a:xfrm>
            <a:custGeom>
              <a:avLst/>
              <a:gdLst>
                <a:gd name="T0" fmla="*/ 79 w 86"/>
                <a:gd name="T1" fmla="*/ 0 h 85"/>
                <a:gd name="T2" fmla="*/ 0 w 86"/>
                <a:gd name="T3" fmla="*/ 79 h 85"/>
                <a:gd name="T4" fmla="*/ 7 w 86"/>
                <a:gd name="T5" fmla="*/ 85 h 85"/>
                <a:gd name="T6" fmla="*/ 86 w 86"/>
                <a:gd name="T7" fmla="*/ 6 h 85"/>
                <a:gd name="T8" fmla="*/ 79 w 86"/>
                <a:gd name="T9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" h="85">
                  <a:moveTo>
                    <a:pt x="79" y="0"/>
                  </a:moveTo>
                  <a:lnTo>
                    <a:pt x="0" y="79"/>
                  </a:lnTo>
                  <a:lnTo>
                    <a:pt x="7" y="85"/>
                  </a:lnTo>
                  <a:lnTo>
                    <a:pt x="86" y="6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23" name="ís1ïḓè"/>
            <p:cNvSpPr/>
            <p:nvPr/>
          </p:nvSpPr>
          <p:spPr bwMode="auto">
            <a:xfrm>
              <a:off x="9184" y="2361"/>
              <a:ext cx="181" cy="198"/>
            </a:xfrm>
            <a:custGeom>
              <a:avLst/>
              <a:gdLst>
                <a:gd name="T0" fmla="*/ 29 w 32"/>
                <a:gd name="T1" fmla="*/ 0 h 35"/>
                <a:gd name="T2" fmla="*/ 0 w 32"/>
                <a:gd name="T3" fmla="*/ 21 h 35"/>
                <a:gd name="T4" fmla="*/ 3 w 32"/>
                <a:gd name="T5" fmla="*/ 23 h 35"/>
                <a:gd name="T6" fmla="*/ 12 w 32"/>
                <a:gd name="T7" fmla="*/ 17 h 35"/>
                <a:gd name="T8" fmla="*/ 20 w 32"/>
                <a:gd name="T9" fmla="*/ 23 h 35"/>
                <a:gd name="T10" fmla="*/ 16 w 32"/>
                <a:gd name="T11" fmla="*/ 33 h 35"/>
                <a:gd name="T12" fmla="*/ 19 w 32"/>
                <a:gd name="T13" fmla="*/ 35 h 35"/>
                <a:gd name="T14" fmla="*/ 32 w 32"/>
                <a:gd name="T15" fmla="*/ 3 h 35"/>
                <a:gd name="T16" fmla="*/ 29 w 32"/>
                <a:gd name="T17" fmla="*/ 0 h 35"/>
                <a:gd name="T18" fmla="*/ 25 w 32"/>
                <a:gd name="T19" fmla="*/ 11 h 35"/>
                <a:gd name="T20" fmla="*/ 22 w 32"/>
                <a:gd name="T21" fmla="*/ 20 h 35"/>
                <a:gd name="T22" fmla="*/ 15 w 32"/>
                <a:gd name="T23" fmla="*/ 15 h 35"/>
                <a:gd name="T24" fmla="*/ 23 w 32"/>
                <a:gd name="T25" fmla="*/ 8 h 35"/>
                <a:gd name="T26" fmla="*/ 28 w 32"/>
                <a:gd name="T27" fmla="*/ 4 h 35"/>
                <a:gd name="T28" fmla="*/ 25 w 32"/>
                <a:gd name="T29" fmla="*/ 11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2" h="35">
                  <a:moveTo>
                    <a:pt x="29" y="0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3" y="23"/>
                    <a:pt x="3" y="23"/>
                    <a:pt x="3" y="23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9" y="35"/>
                    <a:pt x="19" y="35"/>
                    <a:pt x="19" y="35"/>
                  </a:cubicBezTo>
                  <a:cubicBezTo>
                    <a:pt x="32" y="3"/>
                    <a:pt x="32" y="3"/>
                    <a:pt x="32" y="3"/>
                  </a:cubicBezTo>
                  <a:lnTo>
                    <a:pt x="29" y="0"/>
                  </a:lnTo>
                  <a:close/>
                  <a:moveTo>
                    <a:pt x="25" y="11"/>
                  </a:moveTo>
                  <a:cubicBezTo>
                    <a:pt x="22" y="20"/>
                    <a:pt x="22" y="20"/>
                    <a:pt x="22" y="20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5" y="7"/>
                    <a:pt x="27" y="6"/>
                    <a:pt x="28" y="4"/>
                  </a:cubicBezTo>
                  <a:cubicBezTo>
                    <a:pt x="28" y="6"/>
                    <a:pt x="27" y="8"/>
                    <a:pt x="25" y="11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24" name="ïṩlïďê"/>
            <p:cNvSpPr/>
            <p:nvPr/>
          </p:nvSpPr>
          <p:spPr bwMode="auto">
            <a:xfrm>
              <a:off x="9313" y="2394"/>
              <a:ext cx="198" cy="216"/>
            </a:xfrm>
            <a:custGeom>
              <a:avLst/>
              <a:gdLst>
                <a:gd name="T0" fmla="*/ 108 w 115"/>
                <a:gd name="T1" fmla="*/ 27 h 125"/>
                <a:gd name="T2" fmla="*/ 62 w 115"/>
                <a:gd name="T3" fmla="*/ 102 h 125"/>
                <a:gd name="T4" fmla="*/ 69 w 115"/>
                <a:gd name="T5" fmla="*/ 7 h 125"/>
                <a:gd name="T6" fmla="*/ 59 w 115"/>
                <a:gd name="T7" fmla="*/ 0 h 125"/>
                <a:gd name="T8" fmla="*/ 0 w 115"/>
                <a:gd name="T9" fmla="*/ 96 h 125"/>
                <a:gd name="T10" fmla="*/ 10 w 115"/>
                <a:gd name="T11" fmla="*/ 99 h 125"/>
                <a:gd name="T12" fmla="*/ 56 w 115"/>
                <a:gd name="T13" fmla="*/ 27 h 125"/>
                <a:gd name="T14" fmla="*/ 49 w 115"/>
                <a:gd name="T15" fmla="*/ 122 h 125"/>
                <a:gd name="T16" fmla="*/ 59 w 115"/>
                <a:gd name="T17" fmla="*/ 125 h 125"/>
                <a:gd name="T18" fmla="*/ 115 w 115"/>
                <a:gd name="T19" fmla="*/ 33 h 125"/>
                <a:gd name="T20" fmla="*/ 108 w 115"/>
                <a:gd name="T21" fmla="*/ 27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5" h="125">
                  <a:moveTo>
                    <a:pt x="108" y="27"/>
                  </a:moveTo>
                  <a:lnTo>
                    <a:pt x="62" y="102"/>
                  </a:lnTo>
                  <a:lnTo>
                    <a:pt x="69" y="7"/>
                  </a:lnTo>
                  <a:lnTo>
                    <a:pt x="59" y="0"/>
                  </a:lnTo>
                  <a:lnTo>
                    <a:pt x="0" y="96"/>
                  </a:lnTo>
                  <a:lnTo>
                    <a:pt x="10" y="99"/>
                  </a:lnTo>
                  <a:lnTo>
                    <a:pt x="56" y="27"/>
                  </a:lnTo>
                  <a:lnTo>
                    <a:pt x="49" y="122"/>
                  </a:lnTo>
                  <a:lnTo>
                    <a:pt x="59" y="125"/>
                  </a:lnTo>
                  <a:lnTo>
                    <a:pt x="115" y="33"/>
                  </a:lnTo>
                  <a:lnTo>
                    <a:pt x="108" y="27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25" name="íSliḋê"/>
            <p:cNvSpPr/>
            <p:nvPr/>
          </p:nvSpPr>
          <p:spPr bwMode="auto">
            <a:xfrm>
              <a:off x="9472" y="2458"/>
              <a:ext cx="140" cy="191"/>
            </a:xfrm>
            <a:custGeom>
              <a:avLst/>
              <a:gdLst>
                <a:gd name="T0" fmla="*/ 19 w 25"/>
                <a:gd name="T1" fmla="*/ 1 h 34"/>
                <a:gd name="T2" fmla="*/ 13 w 25"/>
                <a:gd name="T3" fmla="*/ 1 h 34"/>
                <a:gd name="T4" fmla="*/ 8 w 25"/>
                <a:gd name="T5" fmla="*/ 5 h 34"/>
                <a:gd name="T6" fmla="*/ 3 w 25"/>
                <a:gd name="T7" fmla="*/ 13 h 34"/>
                <a:gd name="T8" fmla="*/ 1 w 25"/>
                <a:gd name="T9" fmla="*/ 22 h 34"/>
                <a:gd name="T10" fmla="*/ 2 w 25"/>
                <a:gd name="T11" fmla="*/ 29 h 34"/>
                <a:gd name="T12" fmla="*/ 6 w 25"/>
                <a:gd name="T13" fmla="*/ 33 h 34"/>
                <a:gd name="T14" fmla="*/ 11 w 25"/>
                <a:gd name="T15" fmla="*/ 33 h 34"/>
                <a:gd name="T16" fmla="*/ 17 w 25"/>
                <a:gd name="T17" fmla="*/ 31 h 34"/>
                <a:gd name="T18" fmla="*/ 21 w 25"/>
                <a:gd name="T19" fmla="*/ 20 h 34"/>
                <a:gd name="T20" fmla="*/ 13 w 25"/>
                <a:gd name="T21" fmla="*/ 17 h 34"/>
                <a:gd name="T22" fmla="*/ 11 w 25"/>
                <a:gd name="T23" fmla="*/ 20 h 34"/>
                <a:gd name="T24" fmla="*/ 17 w 25"/>
                <a:gd name="T25" fmla="*/ 22 h 34"/>
                <a:gd name="T26" fmla="*/ 15 w 25"/>
                <a:gd name="T27" fmla="*/ 28 h 34"/>
                <a:gd name="T28" fmla="*/ 12 w 25"/>
                <a:gd name="T29" fmla="*/ 29 h 34"/>
                <a:gd name="T30" fmla="*/ 8 w 25"/>
                <a:gd name="T31" fmla="*/ 29 h 34"/>
                <a:gd name="T32" fmla="*/ 5 w 25"/>
                <a:gd name="T33" fmla="*/ 26 h 34"/>
                <a:gd name="T34" fmla="*/ 4 w 25"/>
                <a:gd name="T35" fmla="*/ 21 h 34"/>
                <a:gd name="T36" fmla="*/ 6 w 25"/>
                <a:gd name="T37" fmla="*/ 14 h 34"/>
                <a:gd name="T38" fmla="*/ 9 w 25"/>
                <a:gd name="T39" fmla="*/ 8 h 34"/>
                <a:gd name="T40" fmla="*/ 11 w 25"/>
                <a:gd name="T41" fmla="*/ 5 h 34"/>
                <a:gd name="T42" fmla="*/ 15 w 25"/>
                <a:gd name="T43" fmla="*/ 4 h 34"/>
                <a:gd name="T44" fmla="*/ 18 w 25"/>
                <a:gd name="T45" fmla="*/ 4 h 34"/>
                <a:gd name="T46" fmla="*/ 20 w 25"/>
                <a:gd name="T47" fmla="*/ 6 h 34"/>
                <a:gd name="T48" fmla="*/ 21 w 25"/>
                <a:gd name="T49" fmla="*/ 9 h 34"/>
                <a:gd name="T50" fmla="*/ 21 w 25"/>
                <a:gd name="T51" fmla="*/ 13 h 34"/>
                <a:gd name="T52" fmla="*/ 24 w 25"/>
                <a:gd name="T53" fmla="*/ 13 h 34"/>
                <a:gd name="T54" fmla="*/ 24 w 25"/>
                <a:gd name="T55" fmla="*/ 7 h 34"/>
                <a:gd name="T56" fmla="*/ 23 w 25"/>
                <a:gd name="T57" fmla="*/ 3 h 34"/>
                <a:gd name="T58" fmla="*/ 19 w 25"/>
                <a:gd name="T59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5" h="34">
                  <a:moveTo>
                    <a:pt x="19" y="1"/>
                  </a:moveTo>
                  <a:cubicBezTo>
                    <a:pt x="18" y="0"/>
                    <a:pt x="15" y="0"/>
                    <a:pt x="13" y="1"/>
                  </a:cubicBezTo>
                  <a:cubicBezTo>
                    <a:pt x="11" y="1"/>
                    <a:pt x="9" y="3"/>
                    <a:pt x="8" y="5"/>
                  </a:cubicBezTo>
                  <a:cubicBezTo>
                    <a:pt x="6" y="7"/>
                    <a:pt x="4" y="10"/>
                    <a:pt x="3" y="13"/>
                  </a:cubicBezTo>
                  <a:cubicBezTo>
                    <a:pt x="2" y="16"/>
                    <a:pt x="1" y="19"/>
                    <a:pt x="1" y="22"/>
                  </a:cubicBezTo>
                  <a:cubicBezTo>
                    <a:pt x="0" y="25"/>
                    <a:pt x="1" y="27"/>
                    <a:pt x="2" y="29"/>
                  </a:cubicBezTo>
                  <a:cubicBezTo>
                    <a:pt x="3" y="31"/>
                    <a:pt x="4" y="32"/>
                    <a:pt x="6" y="33"/>
                  </a:cubicBezTo>
                  <a:cubicBezTo>
                    <a:pt x="8" y="34"/>
                    <a:pt x="9" y="34"/>
                    <a:pt x="11" y="33"/>
                  </a:cubicBezTo>
                  <a:cubicBezTo>
                    <a:pt x="13" y="33"/>
                    <a:pt x="15" y="32"/>
                    <a:pt x="17" y="31"/>
                  </a:cubicBezTo>
                  <a:cubicBezTo>
                    <a:pt x="21" y="20"/>
                    <a:pt x="21" y="20"/>
                    <a:pt x="21" y="20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4" y="29"/>
                    <a:pt x="13" y="29"/>
                    <a:pt x="12" y="29"/>
                  </a:cubicBezTo>
                  <a:cubicBezTo>
                    <a:pt x="10" y="30"/>
                    <a:pt x="9" y="30"/>
                    <a:pt x="8" y="29"/>
                  </a:cubicBezTo>
                  <a:cubicBezTo>
                    <a:pt x="6" y="29"/>
                    <a:pt x="5" y="28"/>
                    <a:pt x="5" y="26"/>
                  </a:cubicBezTo>
                  <a:cubicBezTo>
                    <a:pt x="4" y="25"/>
                    <a:pt x="3" y="23"/>
                    <a:pt x="4" y="21"/>
                  </a:cubicBezTo>
                  <a:cubicBezTo>
                    <a:pt x="4" y="19"/>
                    <a:pt x="4" y="17"/>
                    <a:pt x="6" y="14"/>
                  </a:cubicBezTo>
                  <a:cubicBezTo>
                    <a:pt x="7" y="12"/>
                    <a:pt x="8" y="10"/>
                    <a:pt x="9" y="8"/>
                  </a:cubicBezTo>
                  <a:cubicBezTo>
                    <a:pt x="10" y="7"/>
                    <a:pt x="11" y="6"/>
                    <a:pt x="11" y="5"/>
                  </a:cubicBezTo>
                  <a:cubicBezTo>
                    <a:pt x="12" y="5"/>
                    <a:pt x="13" y="4"/>
                    <a:pt x="15" y="4"/>
                  </a:cubicBezTo>
                  <a:cubicBezTo>
                    <a:pt x="16" y="4"/>
                    <a:pt x="17" y="4"/>
                    <a:pt x="18" y="4"/>
                  </a:cubicBezTo>
                  <a:cubicBezTo>
                    <a:pt x="19" y="5"/>
                    <a:pt x="20" y="5"/>
                    <a:pt x="20" y="6"/>
                  </a:cubicBezTo>
                  <a:cubicBezTo>
                    <a:pt x="21" y="7"/>
                    <a:pt x="21" y="8"/>
                    <a:pt x="21" y="9"/>
                  </a:cubicBezTo>
                  <a:cubicBezTo>
                    <a:pt x="22" y="10"/>
                    <a:pt x="21" y="11"/>
                    <a:pt x="21" y="13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4" y="11"/>
                    <a:pt x="25" y="9"/>
                    <a:pt x="24" y="7"/>
                  </a:cubicBezTo>
                  <a:cubicBezTo>
                    <a:pt x="24" y="6"/>
                    <a:pt x="24" y="4"/>
                    <a:pt x="23" y="3"/>
                  </a:cubicBezTo>
                  <a:cubicBezTo>
                    <a:pt x="22" y="2"/>
                    <a:pt x="21" y="1"/>
                    <a:pt x="19" y="1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26" name="ísļîdè"/>
            <p:cNvSpPr/>
            <p:nvPr/>
          </p:nvSpPr>
          <p:spPr bwMode="auto">
            <a:xfrm>
              <a:off x="9686" y="2463"/>
              <a:ext cx="112" cy="193"/>
            </a:xfrm>
            <a:custGeom>
              <a:avLst/>
              <a:gdLst>
                <a:gd name="T0" fmla="*/ 17 w 20"/>
                <a:gd name="T1" fmla="*/ 19 h 34"/>
                <a:gd name="T2" fmla="*/ 15 w 20"/>
                <a:gd name="T3" fmla="*/ 27 h 34"/>
                <a:gd name="T4" fmla="*/ 10 w 20"/>
                <a:gd name="T5" fmla="*/ 30 h 34"/>
                <a:gd name="T6" fmla="*/ 7 w 20"/>
                <a:gd name="T7" fmla="*/ 29 h 34"/>
                <a:gd name="T8" fmla="*/ 4 w 20"/>
                <a:gd name="T9" fmla="*/ 25 h 34"/>
                <a:gd name="T10" fmla="*/ 4 w 20"/>
                <a:gd name="T11" fmla="*/ 19 h 34"/>
                <a:gd name="T12" fmla="*/ 4 w 20"/>
                <a:gd name="T13" fmla="*/ 0 h 34"/>
                <a:gd name="T14" fmla="*/ 0 w 20"/>
                <a:gd name="T15" fmla="*/ 0 h 34"/>
                <a:gd name="T16" fmla="*/ 0 w 20"/>
                <a:gd name="T17" fmla="*/ 19 h 34"/>
                <a:gd name="T18" fmla="*/ 1 w 20"/>
                <a:gd name="T19" fmla="*/ 27 h 34"/>
                <a:gd name="T20" fmla="*/ 5 w 20"/>
                <a:gd name="T21" fmla="*/ 32 h 34"/>
                <a:gd name="T22" fmla="*/ 10 w 20"/>
                <a:gd name="T23" fmla="*/ 34 h 34"/>
                <a:gd name="T24" fmla="*/ 16 w 20"/>
                <a:gd name="T25" fmla="*/ 32 h 34"/>
                <a:gd name="T26" fmla="*/ 19 w 20"/>
                <a:gd name="T27" fmla="*/ 27 h 34"/>
                <a:gd name="T28" fmla="*/ 20 w 20"/>
                <a:gd name="T29" fmla="*/ 19 h 34"/>
                <a:gd name="T30" fmla="*/ 20 w 20"/>
                <a:gd name="T31" fmla="*/ 0 h 34"/>
                <a:gd name="T32" fmla="*/ 17 w 20"/>
                <a:gd name="T33" fmla="*/ 0 h 34"/>
                <a:gd name="T34" fmla="*/ 17 w 20"/>
                <a:gd name="T35" fmla="*/ 19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0" h="34">
                  <a:moveTo>
                    <a:pt x="17" y="19"/>
                  </a:moveTo>
                  <a:cubicBezTo>
                    <a:pt x="17" y="23"/>
                    <a:pt x="16" y="26"/>
                    <a:pt x="15" y="27"/>
                  </a:cubicBezTo>
                  <a:cubicBezTo>
                    <a:pt x="14" y="29"/>
                    <a:pt x="13" y="30"/>
                    <a:pt x="10" y="30"/>
                  </a:cubicBezTo>
                  <a:cubicBezTo>
                    <a:pt x="9" y="30"/>
                    <a:pt x="8" y="29"/>
                    <a:pt x="7" y="29"/>
                  </a:cubicBezTo>
                  <a:cubicBezTo>
                    <a:pt x="6" y="28"/>
                    <a:pt x="5" y="27"/>
                    <a:pt x="4" y="25"/>
                  </a:cubicBezTo>
                  <a:cubicBezTo>
                    <a:pt x="4" y="24"/>
                    <a:pt x="4" y="22"/>
                    <a:pt x="4" y="19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3"/>
                    <a:pt x="1" y="25"/>
                    <a:pt x="1" y="27"/>
                  </a:cubicBezTo>
                  <a:cubicBezTo>
                    <a:pt x="2" y="29"/>
                    <a:pt x="3" y="31"/>
                    <a:pt x="5" y="32"/>
                  </a:cubicBezTo>
                  <a:cubicBezTo>
                    <a:pt x="6" y="33"/>
                    <a:pt x="8" y="34"/>
                    <a:pt x="10" y="34"/>
                  </a:cubicBezTo>
                  <a:cubicBezTo>
                    <a:pt x="13" y="34"/>
                    <a:pt x="15" y="33"/>
                    <a:pt x="16" y="32"/>
                  </a:cubicBezTo>
                  <a:cubicBezTo>
                    <a:pt x="18" y="31"/>
                    <a:pt x="19" y="29"/>
                    <a:pt x="19" y="27"/>
                  </a:cubicBezTo>
                  <a:cubicBezTo>
                    <a:pt x="20" y="25"/>
                    <a:pt x="20" y="22"/>
                    <a:pt x="20" y="19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17" y="0"/>
                    <a:pt x="17" y="0"/>
                    <a:pt x="17" y="0"/>
                  </a:cubicBezTo>
                  <a:lnTo>
                    <a:pt x="17" y="19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27" name="îSlíḋé"/>
            <p:cNvSpPr/>
            <p:nvPr/>
          </p:nvSpPr>
          <p:spPr bwMode="auto">
            <a:xfrm>
              <a:off x="9815" y="2446"/>
              <a:ext cx="136" cy="198"/>
            </a:xfrm>
            <a:custGeom>
              <a:avLst/>
              <a:gdLst>
                <a:gd name="T0" fmla="*/ 53 w 79"/>
                <a:gd name="T1" fmla="*/ 0 h 115"/>
                <a:gd name="T2" fmla="*/ 62 w 79"/>
                <a:gd name="T3" fmla="*/ 86 h 115"/>
                <a:gd name="T4" fmla="*/ 10 w 79"/>
                <a:gd name="T5" fmla="*/ 3 h 115"/>
                <a:gd name="T6" fmla="*/ 0 w 79"/>
                <a:gd name="T7" fmla="*/ 7 h 115"/>
                <a:gd name="T8" fmla="*/ 13 w 79"/>
                <a:gd name="T9" fmla="*/ 115 h 115"/>
                <a:gd name="T10" fmla="*/ 23 w 79"/>
                <a:gd name="T11" fmla="*/ 115 h 115"/>
                <a:gd name="T12" fmla="*/ 13 w 79"/>
                <a:gd name="T13" fmla="*/ 30 h 115"/>
                <a:gd name="T14" fmla="*/ 66 w 79"/>
                <a:gd name="T15" fmla="*/ 109 h 115"/>
                <a:gd name="T16" fmla="*/ 79 w 79"/>
                <a:gd name="T17" fmla="*/ 109 h 115"/>
                <a:gd name="T18" fmla="*/ 62 w 79"/>
                <a:gd name="T19" fmla="*/ 0 h 115"/>
                <a:gd name="T20" fmla="*/ 53 w 79"/>
                <a:gd name="T21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9" h="115">
                  <a:moveTo>
                    <a:pt x="53" y="0"/>
                  </a:moveTo>
                  <a:lnTo>
                    <a:pt x="62" y="86"/>
                  </a:lnTo>
                  <a:lnTo>
                    <a:pt x="10" y="3"/>
                  </a:lnTo>
                  <a:lnTo>
                    <a:pt x="0" y="7"/>
                  </a:lnTo>
                  <a:lnTo>
                    <a:pt x="13" y="115"/>
                  </a:lnTo>
                  <a:lnTo>
                    <a:pt x="23" y="115"/>
                  </a:lnTo>
                  <a:lnTo>
                    <a:pt x="13" y="30"/>
                  </a:lnTo>
                  <a:lnTo>
                    <a:pt x="66" y="109"/>
                  </a:lnTo>
                  <a:lnTo>
                    <a:pt x="79" y="109"/>
                  </a:lnTo>
                  <a:lnTo>
                    <a:pt x="62" y="0"/>
                  </a:lnTo>
                  <a:lnTo>
                    <a:pt x="53" y="0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28" name="íŝ1ïḓê"/>
            <p:cNvSpPr/>
            <p:nvPr/>
          </p:nvSpPr>
          <p:spPr bwMode="auto">
            <a:xfrm>
              <a:off x="9934" y="2411"/>
              <a:ext cx="79" cy="188"/>
            </a:xfrm>
            <a:custGeom>
              <a:avLst/>
              <a:gdLst>
                <a:gd name="T0" fmla="*/ 0 w 46"/>
                <a:gd name="T1" fmla="*/ 4 h 109"/>
                <a:gd name="T2" fmla="*/ 36 w 46"/>
                <a:gd name="T3" fmla="*/ 109 h 109"/>
                <a:gd name="T4" fmla="*/ 46 w 46"/>
                <a:gd name="T5" fmla="*/ 106 h 109"/>
                <a:gd name="T6" fmla="*/ 10 w 46"/>
                <a:gd name="T7" fmla="*/ 0 h 109"/>
                <a:gd name="T8" fmla="*/ 0 w 46"/>
                <a:gd name="T9" fmla="*/ 4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109">
                  <a:moveTo>
                    <a:pt x="0" y="4"/>
                  </a:moveTo>
                  <a:lnTo>
                    <a:pt x="36" y="109"/>
                  </a:lnTo>
                  <a:lnTo>
                    <a:pt x="46" y="106"/>
                  </a:lnTo>
                  <a:lnTo>
                    <a:pt x="10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29" name="ï$ľíḑè"/>
            <p:cNvSpPr/>
            <p:nvPr/>
          </p:nvSpPr>
          <p:spPr bwMode="auto">
            <a:xfrm>
              <a:off x="9962" y="2372"/>
              <a:ext cx="136" cy="205"/>
            </a:xfrm>
            <a:custGeom>
              <a:avLst/>
              <a:gdLst>
                <a:gd name="T0" fmla="*/ 17 w 24"/>
                <a:gd name="T1" fmla="*/ 1 h 36"/>
                <a:gd name="T2" fmla="*/ 20 w 24"/>
                <a:gd name="T3" fmla="*/ 26 h 36"/>
                <a:gd name="T4" fmla="*/ 21 w 24"/>
                <a:gd name="T5" fmla="*/ 32 h 36"/>
                <a:gd name="T6" fmla="*/ 18 w 24"/>
                <a:gd name="T7" fmla="*/ 27 h 36"/>
                <a:gd name="T8" fmla="*/ 3 w 24"/>
                <a:gd name="T9" fmla="*/ 7 h 36"/>
                <a:gd name="T10" fmla="*/ 0 w 24"/>
                <a:gd name="T11" fmla="*/ 8 h 36"/>
                <a:gd name="T12" fmla="*/ 21 w 24"/>
                <a:gd name="T13" fmla="*/ 36 h 36"/>
                <a:gd name="T14" fmla="*/ 24 w 24"/>
                <a:gd name="T15" fmla="*/ 35 h 36"/>
                <a:gd name="T16" fmla="*/ 19 w 24"/>
                <a:gd name="T17" fmla="*/ 0 h 36"/>
                <a:gd name="T18" fmla="*/ 17 w 24"/>
                <a:gd name="T19" fmla="*/ 1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" h="36">
                  <a:moveTo>
                    <a:pt x="17" y="1"/>
                  </a:moveTo>
                  <a:cubicBezTo>
                    <a:pt x="20" y="26"/>
                    <a:pt x="20" y="26"/>
                    <a:pt x="20" y="26"/>
                  </a:cubicBezTo>
                  <a:cubicBezTo>
                    <a:pt x="20" y="28"/>
                    <a:pt x="21" y="30"/>
                    <a:pt x="21" y="32"/>
                  </a:cubicBezTo>
                  <a:cubicBezTo>
                    <a:pt x="20" y="30"/>
                    <a:pt x="19" y="29"/>
                    <a:pt x="18" y="2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21" y="36"/>
                    <a:pt x="21" y="36"/>
                    <a:pt x="21" y="36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19" y="0"/>
                    <a:pt x="19" y="0"/>
                    <a:pt x="19" y="0"/>
                  </a:cubicBezTo>
                  <a:lnTo>
                    <a:pt x="17" y="1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30" name="ïṧ1íḓè"/>
            <p:cNvSpPr/>
            <p:nvPr/>
          </p:nvSpPr>
          <p:spPr bwMode="auto">
            <a:xfrm>
              <a:off x="10086" y="2327"/>
              <a:ext cx="169" cy="193"/>
            </a:xfrm>
            <a:custGeom>
              <a:avLst/>
              <a:gdLst>
                <a:gd name="T0" fmla="*/ 62 w 98"/>
                <a:gd name="T1" fmla="*/ 99 h 112"/>
                <a:gd name="T2" fmla="*/ 40 w 98"/>
                <a:gd name="T3" fmla="*/ 66 h 112"/>
                <a:gd name="T4" fmla="*/ 66 w 98"/>
                <a:gd name="T5" fmla="*/ 49 h 112"/>
                <a:gd name="T6" fmla="*/ 59 w 98"/>
                <a:gd name="T7" fmla="*/ 39 h 112"/>
                <a:gd name="T8" fmla="*/ 33 w 98"/>
                <a:gd name="T9" fmla="*/ 56 h 112"/>
                <a:gd name="T10" fmla="*/ 13 w 98"/>
                <a:gd name="T11" fmla="*/ 26 h 112"/>
                <a:gd name="T12" fmla="*/ 40 w 98"/>
                <a:gd name="T13" fmla="*/ 10 h 112"/>
                <a:gd name="T14" fmla="*/ 33 w 98"/>
                <a:gd name="T15" fmla="*/ 0 h 112"/>
                <a:gd name="T16" fmla="*/ 0 w 98"/>
                <a:gd name="T17" fmla="*/ 20 h 112"/>
                <a:gd name="T18" fmla="*/ 62 w 98"/>
                <a:gd name="T19" fmla="*/ 112 h 112"/>
                <a:gd name="T20" fmla="*/ 98 w 98"/>
                <a:gd name="T21" fmla="*/ 92 h 112"/>
                <a:gd name="T22" fmla="*/ 89 w 98"/>
                <a:gd name="T23" fmla="*/ 79 h 112"/>
                <a:gd name="T24" fmla="*/ 62 w 98"/>
                <a:gd name="T25" fmla="*/ 99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8" h="112">
                  <a:moveTo>
                    <a:pt x="62" y="99"/>
                  </a:moveTo>
                  <a:lnTo>
                    <a:pt x="40" y="66"/>
                  </a:lnTo>
                  <a:lnTo>
                    <a:pt x="66" y="49"/>
                  </a:lnTo>
                  <a:lnTo>
                    <a:pt x="59" y="39"/>
                  </a:lnTo>
                  <a:lnTo>
                    <a:pt x="33" y="56"/>
                  </a:lnTo>
                  <a:lnTo>
                    <a:pt x="13" y="26"/>
                  </a:lnTo>
                  <a:lnTo>
                    <a:pt x="40" y="10"/>
                  </a:lnTo>
                  <a:lnTo>
                    <a:pt x="33" y="0"/>
                  </a:lnTo>
                  <a:lnTo>
                    <a:pt x="0" y="20"/>
                  </a:lnTo>
                  <a:lnTo>
                    <a:pt x="62" y="112"/>
                  </a:lnTo>
                  <a:lnTo>
                    <a:pt x="98" y="92"/>
                  </a:lnTo>
                  <a:lnTo>
                    <a:pt x="89" y="79"/>
                  </a:lnTo>
                  <a:lnTo>
                    <a:pt x="62" y="99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31" name="işļïḑê"/>
            <p:cNvSpPr/>
            <p:nvPr/>
          </p:nvSpPr>
          <p:spPr bwMode="auto">
            <a:xfrm>
              <a:off x="10165" y="2265"/>
              <a:ext cx="204" cy="193"/>
            </a:xfrm>
            <a:custGeom>
              <a:avLst/>
              <a:gdLst>
                <a:gd name="T0" fmla="*/ 22 w 36"/>
                <a:gd name="T1" fmla="*/ 16 h 34"/>
                <a:gd name="T2" fmla="*/ 20 w 36"/>
                <a:gd name="T3" fmla="*/ 16 h 34"/>
                <a:gd name="T4" fmla="*/ 22 w 36"/>
                <a:gd name="T5" fmla="*/ 11 h 34"/>
                <a:gd name="T6" fmla="*/ 19 w 36"/>
                <a:gd name="T7" fmla="*/ 5 h 34"/>
                <a:gd name="T8" fmla="*/ 15 w 36"/>
                <a:gd name="T9" fmla="*/ 2 h 34"/>
                <a:gd name="T10" fmla="*/ 12 w 36"/>
                <a:gd name="T11" fmla="*/ 0 h 34"/>
                <a:gd name="T12" fmla="*/ 8 w 36"/>
                <a:gd name="T13" fmla="*/ 2 h 34"/>
                <a:gd name="T14" fmla="*/ 0 w 36"/>
                <a:gd name="T15" fmla="*/ 7 h 34"/>
                <a:gd name="T16" fmla="*/ 21 w 36"/>
                <a:gd name="T17" fmla="*/ 34 h 34"/>
                <a:gd name="T18" fmla="*/ 23 w 36"/>
                <a:gd name="T19" fmla="*/ 33 h 34"/>
                <a:gd name="T20" fmla="*/ 14 w 36"/>
                <a:gd name="T21" fmla="*/ 21 h 34"/>
                <a:gd name="T22" fmla="*/ 16 w 36"/>
                <a:gd name="T23" fmla="*/ 19 h 34"/>
                <a:gd name="T24" fmla="*/ 18 w 36"/>
                <a:gd name="T25" fmla="*/ 18 h 34"/>
                <a:gd name="T26" fmla="*/ 19 w 36"/>
                <a:gd name="T27" fmla="*/ 18 h 34"/>
                <a:gd name="T28" fmla="*/ 22 w 36"/>
                <a:gd name="T29" fmla="*/ 19 h 34"/>
                <a:gd name="T30" fmla="*/ 26 w 36"/>
                <a:gd name="T31" fmla="*/ 22 h 34"/>
                <a:gd name="T32" fmla="*/ 33 w 36"/>
                <a:gd name="T33" fmla="*/ 26 h 34"/>
                <a:gd name="T34" fmla="*/ 36 w 36"/>
                <a:gd name="T35" fmla="*/ 24 h 34"/>
                <a:gd name="T36" fmla="*/ 27 w 36"/>
                <a:gd name="T37" fmla="*/ 19 h 34"/>
                <a:gd name="T38" fmla="*/ 22 w 36"/>
                <a:gd name="T39" fmla="*/ 16 h 34"/>
                <a:gd name="T40" fmla="*/ 18 w 36"/>
                <a:gd name="T41" fmla="*/ 12 h 34"/>
                <a:gd name="T42" fmla="*/ 16 w 36"/>
                <a:gd name="T43" fmla="*/ 14 h 34"/>
                <a:gd name="T44" fmla="*/ 12 w 36"/>
                <a:gd name="T45" fmla="*/ 18 h 34"/>
                <a:gd name="T46" fmla="*/ 5 w 36"/>
                <a:gd name="T47" fmla="*/ 9 h 34"/>
                <a:gd name="T48" fmla="*/ 10 w 36"/>
                <a:gd name="T49" fmla="*/ 5 h 34"/>
                <a:gd name="T50" fmla="*/ 14 w 36"/>
                <a:gd name="T51" fmla="*/ 4 h 34"/>
                <a:gd name="T52" fmla="*/ 17 w 36"/>
                <a:gd name="T53" fmla="*/ 7 h 34"/>
                <a:gd name="T54" fmla="*/ 18 w 36"/>
                <a:gd name="T55" fmla="*/ 10 h 34"/>
                <a:gd name="T56" fmla="*/ 18 w 36"/>
                <a:gd name="T57" fmla="*/ 1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6" h="34">
                  <a:moveTo>
                    <a:pt x="22" y="16"/>
                  </a:moveTo>
                  <a:cubicBezTo>
                    <a:pt x="22" y="16"/>
                    <a:pt x="21" y="16"/>
                    <a:pt x="20" y="16"/>
                  </a:cubicBezTo>
                  <a:cubicBezTo>
                    <a:pt x="21" y="14"/>
                    <a:pt x="22" y="13"/>
                    <a:pt x="22" y="11"/>
                  </a:cubicBezTo>
                  <a:cubicBezTo>
                    <a:pt x="22" y="9"/>
                    <a:pt x="21" y="7"/>
                    <a:pt x="19" y="5"/>
                  </a:cubicBezTo>
                  <a:cubicBezTo>
                    <a:pt x="18" y="4"/>
                    <a:pt x="17" y="3"/>
                    <a:pt x="15" y="2"/>
                  </a:cubicBezTo>
                  <a:cubicBezTo>
                    <a:pt x="14" y="1"/>
                    <a:pt x="13" y="0"/>
                    <a:pt x="12" y="0"/>
                  </a:cubicBezTo>
                  <a:cubicBezTo>
                    <a:pt x="11" y="0"/>
                    <a:pt x="9" y="1"/>
                    <a:pt x="8" y="2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21" y="34"/>
                    <a:pt x="21" y="34"/>
                    <a:pt x="21" y="34"/>
                  </a:cubicBezTo>
                  <a:cubicBezTo>
                    <a:pt x="23" y="33"/>
                    <a:pt x="23" y="33"/>
                    <a:pt x="23" y="33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7" y="19"/>
                    <a:pt x="17" y="18"/>
                    <a:pt x="18" y="18"/>
                  </a:cubicBezTo>
                  <a:cubicBezTo>
                    <a:pt x="18" y="18"/>
                    <a:pt x="19" y="18"/>
                    <a:pt x="19" y="18"/>
                  </a:cubicBezTo>
                  <a:cubicBezTo>
                    <a:pt x="20" y="18"/>
                    <a:pt x="21" y="19"/>
                    <a:pt x="22" y="19"/>
                  </a:cubicBezTo>
                  <a:cubicBezTo>
                    <a:pt x="23" y="20"/>
                    <a:pt x="24" y="21"/>
                    <a:pt x="26" y="22"/>
                  </a:cubicBezTo>
                  <a:cubicBezTo>
                    <a:pt x="33" y="26"/>
                    <a:pt x="33" y="26"/>
                    <a:pt x="33" y="26"/>
                  </a:cubicBezTo>
                  <a:cubicBezTo>
                    <a:pt x="36" y="24"/>
                    <a:pt x="36" y="24"/>
                    <a:pt x="36" y="24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25" y="18"/>
                    <a:pt x="24" y="17"/>
                    <a:pt x="22" y="16"/>
                  </a:cubicBezTo>
                  <a:close/>
                  <a:moveTo>
                    <a:pt x="18" y="12"/>
                  </a:moveTo>
                  <a:cubicBezTo>
                    <a:pt x="18" y="13"/>
                    <a:pt x="17" y="14"/>
                    <a:pt x="16" y="14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1" y="4"/>
                    <a:pt x="13" y="4"/>
                    <a:pt x="14" y="4"/>
                  </a:cubicBezTo>
                  <a:cubicBezTo>
                    <a:pt x="15" y="5"/>
                    <a:pt x="16" y="6"/>
                    <a:pt x="17" y="7"/>
                  </a:cubicBezTo>
                  <a:cubicBezTo>
                    <a:pt x="18" y="8"/>
                    <a:pt x="18" y="9"/>
                    <a:pt x="18" y="10"/>
                  </a:cubicBezTo>
                  <a:cubicBezTo>
                    <a:pt x="19" y="11"/>
                    <a:pt x="19" y="11"/>
                    <a:pt x="18" y="12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32" name="îŝ1îdé"/>
            <p:cNvSpPr/>
            <p:nvPr/>
          </p:nvSpPr>
          <p:spPr bwMode="auto">
            <a:xfrm>
              <a:off x="10262" y="2203"/>
              <a:ext cx="191" cy="152"/>
            </a:xfrm>
            <a:custGeom>
              <a:avLst/>
              <a:gdLst>
                <a:gd name="T0" fmla="*/ 28 w 34"/>
                <a:gd name="T1" fmla="*/ 10 h 27"/>
                <a:gd name="T2" fmla="*/ 24 w 34"/>
                <a:gd name="T3" fmla="*/ 8 h 27"/>
                <a:gd name="T4" fmla="*/ 19 w 34"/>
                <a:gd name="T5" fmla="*/ 9 h 27"/>
                <a:gd name="T6" fmla="*/ 14 w 34"/>
                <a:gd name="T7" fmla="*/ 12 h 27"/>
                <a:gd name="T8" fmla="*/ 10 w 34"/>
                <a:gd name="T9" fmla="*/ 14 h 27"/>
                <a:gd name="T10" fmla="*/ 7 w 34"/>
                <a:gd name="T11" fmla="*/ 13 h 27"/>
                <a:gd name="T12" fmla="*/ 4 w 34"/>
                <a:gd name="T13" fmla="*/ 10 h 27"/>
                <a:gd name="T14" fmla="*/ 5 w 34"/>
                <a:gd name="T15" fmla="*/ 6 h 27"/>
                <a:gd name="T16" fmla="*/ 9 w 34"/>
                <a:gd name="T17" fmla="*/ 4 h 27"/>
                <a:gd name="T18" fmla="*/ 14 w 34"/>
                <a:gd name="T19" fmla="*/ 5 h 27"/>
                <a:gd name="T20" fmla="*/ 15 w 34"/>
                <a:gd name="T21" fmla="*/ 3 h 27"/>
                <a:gd name="T22" fmla="*/ 10 w 34"/>
                <a:gd name="T23" fmla="*/ 1 h 27"/>
                <a:gd name="T24" fmla="*/ 5 w 34"/>
                <a:gd name="T25" fmla="*/ 1 h 27"/>
                <a:gd name="T26" fmla="*/ 2 w 34"/>
                <a:gd name="T27" fmla="*/ 4 h 27"/>
                <a:gd name="T28" fmla="*/ 0 w 34"/>
                <a:gd name="T29" fmla="*/ 8 h 27"/>
                <a:gd name="T30" fmla="*/ 2 w 34"/>
                <a:gd name="T31" fmla="*/ 13 h 27"/>
                <a:gd name="T32" fmla="*/ 5 w 34"/>
                <a:gd name="T33" fmla="*/ 16 h 27"/>
                <a:gd name="T34" fmla="*/ 9 w 34"/>
                <a:gd name="T35" fmla="*/ 18 h 27"/>
                <a:gd name="T36" fmla="*/ 14 w 34"/>
                <a:gd name="T37" fmla="*/ 17 h 27"/>
                <a:gd name="T38" fmla="*/ 18 w 34"/>
                <a:gd name="T39" fmla="*/ 15 h 27"/>
                <a:gd name="T40" fmla="*/ 21 w 34"/>
                <a:gd name="T41" fmla="*/ 12 h 27"/>
                <a:gd name="T42" fmla="*/ 24 w 34"/>
                <a:gd name="T43" fmla="*/ 11 h 27"/>
                <a:gd name="T44" fmla="*/ 27 w 34"/>
                <a:gd name="T45" fmla="*/ 12 h 27"/>
                <a:gd name="T46" fmla="*/ 29 w 34"/>
                <a:gd name="T47" fmla="*/ 14 h 27"/>
                <a:gd name="T48" fmla="*/ 30 w 34"/>
                <a:gd name="T49" fmla="*/ 17 h 27"/>
                <a:gd name="T50" fmla="*/ 29 w 34"/>
                <a:gd name="T51" fmla="*/ 20 h 27"/>
                <a:gd name="T52" fmla="*/ 26 w 34"/>
                <a:gd name="T53" fmla="*/ 22 h 27"/>
                <a:gd name="T54" fmla="*/ 23 w 34"/>
                <a:gd name="T55" fmla="*/ 23 h 27"/>
                <a:gd name="T56" fmla="*/ 19 w 34"/>
                <a:gd name="T57" fmla="*/ 22 h 27"/>
                <a:gd name="T58" fmla="*/ 17 w 34"/>
                <a:gd name="T59" fmla="*/ 24 h 27"/>
                <a:gd name="T60" fmla="*/ 23 w 34"/>
                <a:gd name="T61" fmla="*/ 26 h 27"/>
                <a:gd name="T62" fmla="*/ 29 w 34"/>
                <a:gd name="T63" fmla="*/ 26 h 27"/>
                <a:gd name="T64" fmla="*/ 33 w 34"/>
                <a:gd name="T65" fmla="*/ 22 h 27"/>
                <a:gd name="T66" fmla="*/ 34 w 34"/>
                <a:gd name="T67" fmla="*/ 18 h 27"/>
                <a:gd name="T68" fmla="*/ 32 w 34"/>
                <a:gd name="T69" fmla="*/ 13 h 27"/>
                <a:gd name="T70" fmla="*/ 28 w 34"/>
                <a:gd name="T71" fmla="*/ 1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4" h="27">
                  <a:moveTo>
                    <a:pt x="28" y="10"/>
                  </a:moveTo>
                  <a:cubicBezTo>
                    <a:pt x="27" y="9"/>
                    <a:pt x="25" y="8"/>
                    <a:pt x="24" y="8"/>
                  </a:cubicBezTo>
                  <a:cubicBezTo>
                    <a:pt x="22" y="8"/>
                    <a:pt x="20" y="8"/>
                    <a:pt x="19" y="9"/>
                  </a:cubicBezTo>
                  <a:cubicBezTo>
                    <a:pt x="18" y="9"/>
                    <a:pt x="16" y="10"/>
                    <a:pt x="14" y="12"/>
                  </a:cubicBezTo>
                  <a:cubicBezTo>
                    <a:pt x="12" y="13"/>
                    <a:pt x="11" y="14"/>
                    <a:pt x="10" y="14"/>
                  </a:cubicBezTo>
                  <a:cubicBezTo>
                    <a:pt x="9" y="14"/>
                    <a:pt x="8" y="14"/>
                    <a:pt x="7" y="13"/>
                  </a:cubicBezTo>
                  <a:cubicBezTo>
                    <a:pt x="5" y="13"/>
                    <a:pt x="5" y="12"/>
                    <a:pt x="4" y="10"/>
                  </a:cubicBezTo>
                  <a:cubicBezTo>
                    <a:pt x="4" y="9"/>
                    <a:pt x="4" y="8"/>
                    <a:pt x="5" y="6"/>
                  </a:cubicBezTo>
                  <a:cubicBezTo>
                    <a:pt x="6" y="5"/>
                    <a:pt x="7" y="4"/>
                    <a:pt x="9" y="4"/>
                  </a:cubicBezTo>
                  <a:cubicBezTo>
                    <a:pt x="10" y="4"/>
                    <a:pt x="12" y="4"/>
                    <a:pt x="14" y="5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3" y="2"/>
                    <a:pt x="12" y="1"/>
                    <a:pt x="10" y="1"/>
                  </a:cubicBezTo>
                  <a:cubicBezTo>
                    <a:pt x="8" y="0"/>
                    <a:pt x="6" y="1"/>
                    <a:pt x="5" y="1"/>
                  </a:cubicBezTo>
                  <a:cubicBezTo>
                    <a:pt x="4" y="2"/>
                    <a:pt x="2" y="3"/>
                    <a:pt x="2" y="4"/>
                  </a:cubicBezTo>
                  <a:cubicBezTo>
                    <a:pt x="1" y="6"/>
                    <a:pt x="0" y="7"/>
                    <a:pt x="0" y="8"/>
                  </a:cubicBezTo>
                  <a:cubicBezTo>
                    <a:pt x="0" y="10"/>
                    <a:pt x="1" y="11"/>
                    <a:pt x="2" y="13"/>
                  </a:cubicBezTo>
                  <a:cubicBezTo>
                    <a:pt x="3" y="14"/>
                    <a:pt x="4" y="15"/>
                    <a:pt x="5" y="16"/>
                  </a:cubicBezTo>
                  <a:cubicBezTo>
                    <a:pt x="7" y="17"/>
                    <a:pt x="8" y="17"/>
                    <a:pt x="9" y="18"/>
                  </a:cubicBezTo>
                  <a:cubicBezTo>
                    <a:pt x="11" y="18"/>
                    <a:pt x="12" y="18"/>
                    <a:pt x="14" y="17"/>
                  </a:cubicBezTo>
                  <a:cubicBezTo>
                    <a:pt x="15" y="17"/>
                    <a:pt x="16" y="16"/>
                    <a:pt x="18" y="15"/>
                  </a:cubicBezTo>
                  <a:cubicBezTo>
                    <a:pt x="20" y="13"/>
                    <a:pt x="21" y="12"/>
                    <a:pt x="21" y="12"/>
                  </a:cubicBezTo>
                  <a:cubicBezTo>
                    <a:pt x="22" y="12"/>
                    <a:pt x="23" y="11"/>
                    <a:pt x="24" y="11"/>
                  </a:cubicBezTo>
                  <a:cubicBezTo>
                    <a:pt x="25" y="11"/>
                    <a:pt x="26" y="12"/>
                    <a:pt x="27" y="12"/>
                  </a:cubicBezTo>
                  <a:cubicBezTo>
                    <a:pt x="28" y="13"/>
                    <a:pt x="29" y="14"/>
                    <a:pt x="29" y="14"/>
                  </a:cubicBezTo>
                  <a:cubicBezTo>
                    <a:pt x="30" y="15"/>
                    <a:pt x="30" y="16"/>
                    <a:pt x="30" y="17"/>
                  </a:cubicBezTo>
                  <a:cubicBezTo>
                    <a:pt x="30" y="18"/>
                    <a:pt x="30" y="19"/>
                    <a:pt x="29" y="20"/>
                  </a:cubicBezTo>
                  <a:cubicBezTo>
                    <a:pt x="28" y="21"/>
                    <a:pt x="27" y="22"/>
                    <a:pt x="26" y="22"/>
                  </a:cubicBezTo>
                  <a:cubicBezTo>
                    <a:pt x="25" y="23"/>
                    <a:pt x="24" y="23"/>
                    <a:pt x="23" y="23"/>
                  </a:cubicBezTo>
                  <a:cubicBezTo>
                    <a:pt x="21" y="23"/>
                    <a:pt x="20" y="22"/>
                    <a:pt x="19" y="22"/>
                  </a:cubicBezTo>
                  <a:cubicBezTo>
                    <a:pt x="17" y="24"/>
                    <a:pt x="17" y="24"/>
                    <a:pt x="17" y="24"/>
                  </a:cubicBezTo>
                  <a:cubicBezTo>
                    <a:pt x="19" y="25"/>
                    <a:pt x="21" y="26"/>
                    <a:pt x="23" y="26"/>
                  </a:cubicBezTo>
                  <a:cubicBezTo>
                    <a:pt x="25" y="27"/>
                    <a:pt x="27" y="26"/>
                    <a:pt x="29" y="26"/>
                  </a:cubicBezTo>
                  <a:cubicBezTo>
                    <a:pt x="30" y="25"/>
                    <a:pt x="31" y="24"/>
                    <a:pt x="33" y="22"/>
                  </a:cubicBezTo>
                  <a:cubicBezTo>
                    <a:pt x="33" y="21"/>
                    <a:pt x="34" y="19"/>
                    <a:pt x="34" y="18"/>
                  </a:cubicBezTo>
                  <a:cubicBezTo>
                    <a:pt x="34" y="16"/>
                    <a:pt x="33" y="15"/>
                    <a:pt x="32" y="13"/>
                  </a:cubicBezTo>
                  <a:cubicBezTo>
                    <a:pt x="31" y="12"/>
                    <a:pt x="30" y="11"/>
                    <a:pt x="28" y="10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33" name="iṩlîḍe"/>
            <p:cNvSpPr/>
            <p:nvPr/>
          </p:nvSpPr>
          <p:spPr bwMode="auto">
            <a:xfrm>
              <a:off x="10324" y="2141"/>
              <a:ext cx="186" cy="107"/>
            </a:xfrm>
            <a:custGeom>
              <a:avLst/>
              <a:gdLst>
                <a:gd name="T0" fmla="*/ 0 w 108"/>
                <a:gd name="T1" fmla="*/ 9 h 62"/>
                <a:gd name="T2" fmla="*/ 101 w 108"/>
                <a:gd name="T3" fmla="*/ 62 h 62"/>
                <a:gd name="T4" fmla="*/ 108 w 108"/>
                <a:gd name="T5" fmla="*/ 52 h 62"/>
                <a:gd name="T6" fmla="*/ 6 w 108"/>
                <a:gd name="T7" fmla="*/ 0 h 62"/>
                <a:gd name="T8" fmla="*/ 0 w 108"/>
                <a:gd name="T9" fmla="*/ 9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" h="62">
                  <a:moveTo>
                    <a:pt x="0" y="9"/>
                  </a:moveTo>
                  <a:lnTo>
                    <a:pt x="101" y="62"/>
                  </a:lnTo>
                  <a:lnTo>
                    <a:pt x="108" y="52"/>
                  </a:lnTo>
                  <a:lnTo>
                    <a:pt x="6" y="0"/>
                  </a:lnTo>
                  <a:lnTo>
                    <a:pt x="0" y="9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34" name="ïṣlíḋe"/>
            <p:cNvSpPr/>
            <p:nvPr/>
          </p:nvSpPr>
          <p:spPr bwMode="auto">
            <a:xfrm>
              <a:off x="10351" y="2027"/>
              <a:ext cx="204" cy="136"/>
            </a:xfrm>
            <a:custGeom>
              <a:avLst/>
              <a:gdLst>
                <a:gd name="T0" fmla="*/ 39 w 118"/>
                <a:gd name="T1" fmla="*/ 6 h 79"/>
                <a:gd name="T2" fmla="*/ 26 w 118"/>
                <a:gd name="T3" fmla="*/ 0 h 79"/>
                <a:gd name="T4" fmla="*/ 0 w 118"/>
                <a:gd name="T5" fmla="*/ 52 h 79"/>
                <a:gd name="T6" fmla="*/ 13 w 118"/>
                <a:gd name="T7" fmla="*/ 59 h 79"/>
                <a:gd name="T8" fmla="*/ 23 w 118"/>
                <a:gd name="T9" fmla="*/ 36 h 79"/>
                <a:gd name="T10" fmla="*/ 115 w 118"/>
                <a:gd name="T11" fmla="*/ 79 h 79"/>
                <a:gd name="T12" fmla="*/ 118 w 118"/>
                <a:gd name="T13" fmla="*/ 69 h 79"/>
                <a:gd name="T14" fmla="*/ 26 w 118"/>
                <a:gd name="T15" fmla="*/ 29 h 79"/>
                <a:gd name="T16" fmla="*/ 39 w 118"/>
                <a:gd name="T17" fmla="*/ 6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8" h="79">
                  <a:moveTo>
                    <a:pt x="39" y="6"/>
                  </a:moveTo>
                  <a:lnTo>
                    <a:pt x="26" y="0"/>
                  </a:lnTo>
                  <a:lnTo>
                    <a:pt x="0" y="52"/>
                  </a:lnTo>
                  <a:lnTo>
                    <a:pt x="13" y="59"/>
                  </a:lnTo>
                  <a:lnTo>
                    <a:pt x="23" y="36"/>
                  </a:lnTo>
                  <a:lnTo>
                    <a:pt x="115" y="79"/>
                  </a:lnTo>
                  <a:lnTo>
                    <a:pt x="118" y="69"/>
                  </a:lnTo>
                  <a:lnTo>
                    <a:pt x="26" y="29"/>
                  </a:lnTo>
                  <a:lnTo>
                    <a:pt x="39" y="6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35" name="ísļiďè"/>
            <p:cNvSpPr/>
            <p:nvPr/>
          </p:nvSpPr>
          <p:spPr bwMode="auto">
            <a:xfrm>
              <a:off x="9420" y="2186"/>
              <a:ext cx="97" cy="129"/>
            </a:xfrm>
            <a:custGeom>
              <a:avLst/>
              <a:gdLst>
                <a:gd name="T0" fmla="*/ 17 w 17"/>
                <a:gd name="T1" fmla="*/ 1 h 23"/>
                <a:gd name="T2" fmla="*/ 17 w 17"/>
                <a:gd name="T3" fmla="*/ 0 h 23"/>
                <a:gd name="T4" fmla="*/ 10 w 17"/>
                <a:gd name="T5" fmla="*/ 0 h 23"/>
                <a:gd name="T6" fmla="*/ 10 w 17"/>
                <a:gd name="T7" fmla="*/ 1 h 23"/>
                <a:gd name="T8" fmla="*/ 12 w 17"/>
                <a:gd name="T9" fmla="*/ 1 h 23"/>
                <a:gd name="T10" fmla="*/ 13 w 17"/>
                <a:gd name="T11" fmla="*/ 2 h 23"/>
                <a:gd name="T12" fmla="*/ 13 w 17"/>
                <a:gd name="T13" fmla="*/ 3 h 23"/>
                <a:gd name="T14" fmla="*/ 11 w 17"/>
                <a:gd name="T15" fmla="*/ 5 h 23"/>
                <a:gd name="T16" fmla="*/ 5 w 17"/>
                <a:gd name="T17" fmla="*/ 16 h 23"/>
                <a:gd name="T18" fmla="*/ 3 w 17"/>
                <a:gd name="T19" fmla="*/ 18 h 23"/>
                <a:gd name="T20" fmla="*/ 2 w 17"/>
                <a:gd name="T21" fmla="*/ 19 h 23"/>
                <a:gd name="T22" fmla="*/ 0 w 17"/>
                <a:gd name="T23" fmla="*/ 18 h 23"/>
                <a:gd name="T24" fmla="*/ 0 w 17"/>
                <a:gd name="T25" fmla="*/ 19 h 23"/>
                <a:gd name="T26" fmla="*/ 8 w 17"/>
                <a:gd name="T27" fmla="*/ 23 h 23"/>
                <a:gd name="T28" fmla="*/ 8 w 17"/>
                <a:gd name="T29" fmla="*/ 22 h 23"/>
                <a:gd name="T30" fmla="*/ 6 w 17"/>
                <a:gd name="T31" fmla="*/ 21 h 23"/>
                <a:gd name="T32" fmla="*/ 6 w 17"/>
                <a:gd name="T33" fmla="*/ 20 h 23"/>
                <a:gd name="T34" fmla="*/ 7 w 17"/>
                <a:gd name="T35" fmla="*/ 18 h 23"/>
                <a:gd name="T36" fmla="*/ 17 w 17"/>
                <a:gd name="T37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7" h="23">
                  <a:moveTo>
                    <a:pt x="17" y="1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1" y="1"/>
                    <a:pt x="12" y="1"/>
                    <a:pt x="12" y="1"/>
                  </a:cubicBezTo>
                  <a:cubicBezTo>
                    <a:pt x="12" y="1"/>
                    <a:pt x="13" y="1"/>
                    <a:pt x="13" y="2"/>
                  </a:cubicBezTo>
                  <a:cubicBezTo>
                    <a:pt x="13" y="2"/>
                    <a:pt x="13" y="2"/>
                    <a:pt x="13" y="3"/>
                  </a:cubicBezTo>
                  <a:cubicBezTo>
                    <a:pt x="13" y="3"/>
                    <a:pt x="12" y="4"/>
                    <a:pt x="11" y="5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4" y="18"/>
                    <a:pt x="4" y="18"/>
                    <a:pt x="3" y="18"/>
                  </a:cubicBezTo>
                  <a:cubicBezTo>
                    <a:pt x="3" y="19"/>
                    <a:pt x="3" y="19"/>
                    <a:pt x="2" y="19"/>
                  </a:cubicBezTo>
                  <a:cubicBezTo>
                    <a:pt x="2" y="19"/>
                    <a:pt x="1" y="18"/>
                    <a:pt x="0" y="18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7" y="22"/>
                    <a:pt x="7" y="21"/>
                    <a:pt x="6" y="21"/>
                  </a:cubicBezTo>
                  <a:cubicBezTo>
                    <a:pt x="6" y="21"/>
                    <a:pt x="6" y="20"/>
                    <a:pt x="6" y="20"/>
                  </a:cubicBezTo>
                  <a:cubicBezTo>
                    <a:pt x="6" y="20"/>
                    <a:pt x="7" y="19"/>
                    <a:pt x="7" y="18"/>
                  </a:cubicBezTo>
                  <a:lnTo>
                    <a:pt x="17" y="1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36" name="íṡlïde"/>
            <p:cNvSpPr/>
            <p:nvPr/>
          </p:nvSpPr>
          <p:spPr bwMode="auto">
            <a:xfrm>
              <a:off x="9601" y="2230"/>
              <a:ext cx="85" cy="141"/>
            </a:xfrm>
            <a:custGeom>
              <a:avLst/>
              <a:gdLst>
                <a:gd name="T0" fmla="*/ 9 w 15"/>
                <a:gd name="T1" fmla="*/ 1 h 25"/>
                <a:gd name="T2" fmla="*/ 4 w 15"/>
                <a:gd name="T3" fmla="*/ 2 h 25"/>
                <a:gd name="T4" fmla="*/ 2 w 15"/>
                <a:gd name="T5" fmla="*/ 5 h 25"/>
                <a:gd name="T6" fmla="*/ 2 w 15"/>
                <a:gd name="T7" fmla="*/ 8 h 25"/>
                <a:gd name="T8" fmla="*/ 5 w 15"/>
                <a:gd name="T9" fmla="*/ 12 h 25"/>
                <a:gd name="T10" fmla="*/ 1 w 15"/>
                <a:gd name="T11" fmla="*/ 15 h 25"/>
                <a:gd name="T12" fmla="*/ 0 w 15"/>
                <a:gd name="T13" fmla="*/ 18 h 25"/>
                <a:gd name="T14" fmla="*/ 1 w 15"/>
                <a:gd name="T15" fmla="*/ 22 h 25"/>
                <a:gd name="T16" fmla="*/ 6 w 15"/>
                <a:gd name="T17" fmla="*/ 25 h 25"/>
                <a:gd name="T18" fmla="*/ 11 w 15"/>
                <a:gd name="T19" fmla="*/ 24 h 25"/>
                <a:gd name="T20" fmla="*/ 14 w 15"/>
                <a:gd name="T21" fmla="*/ 20 h 25"/>
                <a:gd name="T22" fmla="*/ 13 w 15"/>
                <a:gd name="T23" fmla="*/ 16 h 25"/>
                <a:gd name="T24" fmla="*/ 9 w 15"/>
                <a:gd name="T25" fmla="*/ 12 h 25"/>
                <a:gd name="T26" fmla="*/ 14 w 15"/>
                <a:gd name="T27" fmla="*/ 9 h 25"/>
                <a:gd name="T28" fmla="*/ 15 w 15"/>
                <a:gd name="T29" fmla="*/ 7 h 25"/>
                <a:gd name="T30" fmla="*/ 14 w 15"/>
                <a:gd name="T31" fmla="*/ 3 h 25"/>
                <a:gd name="T32" fmla="*/ 9 w 15"/>
                <a:gd name="T33" fmla="*/ 1 h 25"/>
                <a:gd name="T34" fmla="*/ 11 w 15"/>
                <a:gd name="T35" fmla="*/ 19 h 25"/>
                <a:gd name="T36" fmla="*/ 11 w 15"/>
                <a:gd name="T37" fmla="*/ 21 h 25"/>
                <a:gd name="T38" fmla="*/ 10 w 15"/>
                <a:gd name="T39" fmla="*/ 23 h 25"/>
                <a:gd name="T40" fmla="*/ 6 w 15"/>
                <a:gd name="T41" fmla="*/ 24 h 25"/>
                <a:gd name="T42" fmla="*/ 3 w 15"/>
                <a:gd name="T43" fmla="*/ 22 h 25"/>
                <a:gd name="T44" fmla="*/ 3 w 15"/>
                <a:gd name="T45" fmla="*/ 18 h 25"/>
                <a:gd name="T46" fmla="*/ 4 w 15"/>
                <a:gd name="T47" fmla="*/ 15 h 25"/>
                <a:gd name="T48" fmla="*/ 6 w 15"/>
                <a:gd name="T49" fmla="*/ 13 h 25"/>
                <a:gd name="T50" fmla="*/ 11 w 15"/>
                <a:gd name="T51" fmla="*/ 19 h 25"/>
                <a:gd name="T52" fmla="*/ 12 w 15"/>
                <a:gd name="T53" fmla="*/ 8 h 25"/>
                <a:gd name="T54" fmla="*/ 8 w 15"/>
                <a:gd name="T55" fmla="*/ 11 h 25"/>
                <a:gd name="T56" fmla="*/ 6 w 15"/>
                <a:gd name="T57" fmla="*/ 8 h 25"/>
                <a:gd name="T58" fmla="*/ 5 w 15"/>
                <a:gd name="T59" fmla="*/ 6 h 25"/>
                <a:gd name="T60" fmla="*/ 5 w 15"/>
                <a:gd name="T61" fmla="*/ 5 h 25"/>
                <a:gd name="T62" fmla="*/ 6 w 15"/>
                <a:gd name="T63" fmla="*/ 2 h 25"/>
                <a:gd name="T64" fmla="*/ 9 w 15"/>
                <a:gd name="T65" fmla="*/ 2 h 25"/>
                <a:gd name="T66" fmla="*/ 12 w 15"/>
                <a:gd name="T67" fmla="*/ 3 h 25"/>
                <a:gd name="T68" fmla="*/ 12 w 15"/>
                <a:gd name="T69" fmla="*/ 6 h 25"/>
                <a:gd name="T70" fmla="*/ 12 w 15"/>
                <a:gd name="T71" fmla="*/ 8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5" h="25">
                  <a:moveTo>
                    <a:pt x="9" y="1"/>
                  </a:moveTo>
                  <a:cubicBezTo>
                    <a:pt x="7" y="0"/>
                    <a:pt x="6" y="1"/>
                    <a:pt x="4" y="2"/>
                  </a:cubicBezTo>
                  <a:cubicBezTo>
                    <a:pt x="3" y="3"/>
                    <a:pt x="2" y="4"/>
                    <a:pt x="2" y="5"/>
                  </a:cubicBezTo>
                  <a:cubicBezTo>
                    <a:pt x="2" y="6"/>
                    <a:pt x="2" y="7"/>
                    <a:pt x="2" y="8"/>
                  </a:cubicBezTo>
                  <a:cubicBezTo>
                    <a:pt x="3" y="9"/>
                    <a:pt x="4" y="11"/>
                    <a:pt x="5" y="12"/>
                  </a:cubicBezTo>
                  <a:cubicBezTo>
                    <a:pt x="4" y="13"/>
                    <a:pt x="2" y="14"/>
                    <a:pt x="1" y="15"/>
                  </a:cubicBezTo>
                  <a:cubicBezTo>
                    <a:pt x="0" y="16"/>
                    <a:pt x="0" y="17"/>
                    <a:pt x="0" y="18"/>
                  </a:cubicBezTo>
                  <a:cubicBezTo>
                    <a:pt x="0" y="19"/>
                    <a:pt x="0" y="21"/>
                    <a:pt x="1" y="22"/>
                  </a:cubicBezTo>
                  <a:cubicBezTo>
                    <a:pt x="2" y="24"/>
                    <a:pt x="4" y="24"/>
                    <a:pt x="6" y="25"/>
                  </a:cubicBezTo>
                  <a:cubicBezTo>
                    <a:pt x="8" y="25"/>
                    <a:pt x="10" y="25"/>
                    <a:pt x="11" y="24"/>
                  </a:cubicBezTo>
                  <a:cubicBezTo>
                    <a:pt x="13" y="23"/>
                    <a:pt x="14" y="21"/>
                    <a:pt x="14" y="20"/>
                  </a:cubicBezTo>
                  <a:cubicBezTo>
                    <a:pt x="14" y="18"/>
                    <a:pt x="14" y="17"/>
                    <a:pt x="13" y="16"/>
                  </a:cubicBezTo>
                  <a:cubicBezTo>
                    <a:pt x="12" y="15"/>
                    <a:pt x="11" y="14"/>
                    <a:pt x="9" y="12"/>
                  </a:cubicBezTo>
                  <a:cubicBezTo>
                    <a:pt x="11" y="11"/>
                    <a:pt x="13" y="10"/>
                    <a:pt x="14" y="9"/>
                  </a:cubicBezTo>
                  <a:cubicBezTo>
                    <a:pt x="14" y="8"/>
                    <a:pt x="15" y="7"/>
                    <a:pt x="15" y="7"/>
                  </a:cubicBezTo>
                  <a:cubicBezTo>
                    <a:pt x="15" y="5"/>
                    <a:pt x="15" y="4"/>
                    <a:pt x="14" y="3"/>
                  </a:cubicBezTo>
                  <a:cubicBezTo>
                    <a:pt x="13" y="2"/>
                    <a:pt x="11" y="1"/>
                    <a:pt x="9" y="1"/>
                  </a:cubicBezTo>
                  <a:close/>
                  <a:moveTo>
                    <a:pt x="11" y="19"/>
                  </a:moveTo>
                  <a:cubicBezTo>
                    <a:pt x="11" y="19"/>
                    <a:pt x="11" y="20"/>
                    <a:pt x="11" y="21"/>
                  </a:cubicBezTo>
                  <a:cubicBezTo>
                    <a:pt x="11" y="22"/>
                    <a:pt x="10" y="23"/>
                    <a:pt x="10" y="23"/>
                  </a:cubicBezTo>
                  <a:cubicBezTo>
                    <a:pt x="9" y="24"/>
                    <a:pt x="8" y="24"/>
                    <a:pt x="6" y="24"/>
                  </a:cubicBezTo>
                  <a:cubicBezTo>
                    <a:pt x="5" y="24"/>
                    <a:pt x="4" y="23"/>
                    <a:pt x="3" y="22"/>
                  </a:cubicBezTo>
                  <a:cubicBezTo>
                    <a:pt x="3" y="21"/>
                    <a:pt x="2" y="20"/>
                    <a:pt x="3" y="18"/>
                  </a:cubicBezTo>
                  <a:cubicBezTo>
                    <a:pt x="3" y="17"/>
                    <a:pt x="3" y="16"/>
                    <a:pt x="4" y="15"/>
                  </a:cubicBezTo>
                  <a:cubicBezTo>
                    <a:pt x="4" y="15"/>
                    <a:pt x="5" y="14"/>
                    <a:pt x="6" y="13"/>
                  </a:cubicBezTo>
                  <a:cubicBezTo>
                    <a:pt x="9" y="15"/>
                    <a:pt x="10" y="17"/>
                    <a:pt x="11" y="19"/>
                  </a:cubicBezTo>
                  <a:close/>
                  <a:moveTo>
                    <a:pt x="12" y="8"/>
                  </a:moveTo>
                  <a:cubicBezTo>
                    <a:pt x="11" y="9"/>
                    <a:pt x="10" y="10"/>
                    <a:pt x="8" y="11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5" y="8"/>
                    <a:pt x="5" y="7"/>
                    <a:pt x="5" y="6"/>
                  </a:cubicBezTo>
                  <a:cubicBezTo>
                    <a:pt x="5" y="6"/>
                    <a:pt x="4" y="5"/>
                    <a:pt x="5" y="5"/>
                  </a:cubicBezTo>
                  <a:cubicBezTo>
                    <a:pt x="5" y="4"/>
                    <a:pt x="5" y="3"/>
                    <a:pt x="6" y="2"/>
                  </a:cubicBezTo>
                  <a:cubicBezTo>
                    <a:pt x="7" y="2"/>
                    <a:pt x="8" y="2"/>
                    <a:pt x="9" y="2"/>
                  </a:cubicBezTo>
                  <a:cubicBezTo>
                    <a:pt x="10" y="2"/>
                    <a:pt x="11" y="2"/>
                    <a:pt x="12" y="3"/>
                  </a:cubicBezTo>
                  <a:cubicBezTo>
                    <a:pt x="12" y="4"/>
                    <a:pt x="13" y="5"/>
                    <a:pt x="12" y="6"/>
                  </a:cubicBezTo>
                  <a:cubicBezTo>
                    <a:pt x="12" y="7"/>
                    <a:pt x="12" y="8"/>
                    <a:pt x="12" y="8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37" name="iṩlide"/>
            <p:cNvSpPr/>
            <p:nvPr/>
          </p:nvSpPr>
          <p:spPr bwMode="auto">
            <a:xfrm>
              <a:off x="9775" y="2230"/>
              <a:ext cx="91" cy="148"/>
            </a:xfrm>
            <a:custGeom>
              <a:avLst/>
              <a:gdLst>
                <a:gd name="T0" fmla="*/ 15 w 16"/>
                <a:gd name="T1" fmla="*/ 16 h 26"/>
                <a:gd name="T2" fmla="*/ 15 w 16"/>
                <a:gd name="T3" fmla="*/ 9 h 26"/>
                <a:gd name="T4" fmla="*/ 12 w 16"/>
                <a:gd name="T5" fmla="*/ 2 h 26"/>
                <a:gd name="T6" fmla="*/ 6 w 16"/>
                <a:gd name="T7" fmla="*/ 1 h 26"/>
                <a:gd name="T8" fmla="*/ 1 w 16"/>
                <a:gd name="T9" fmla="*/ 4 h 26"/>
                <a:gd name="T10" fmla="*/ 0 w 16"/>
                <a:gd name="T11" fmla="*/ 10 h 26"/>
                <a:gd name="T12" fmla="*/ 3 w 16"/>
                <a:gd name="T13" fmla="*/ 15 h 26"/>
                <a:gd name="T14" fmla="*/ 8 w 16"/>
                <a:gd name="T15" fmla="*/ 16 h 26"/>
                <a:gd name="T16" fmla="*/ 12 w 16"/>
                <a:gd name="T17" fmla="*/ 13 h 26"/>
                <a:gd name="T18" fmla="*/ 11 w 16"/>
                <a:gd name="T19" fmla="*/ 19 h 26"/>
                <a:gd name="T20" fmla="*/ 8 w 16"/>
                <a:gd name="T21" fmla="*/ 23 h 26"/>
                <a:gd name="T22" fmla="*/ 4 w 16"/>
                <a:gd name="T23" fmla="*/ 25 h 26"/>
                <a:gd name="T24" fmla="*/ 4 w 16"/>
                <a:gd name="T25" fmla="*/ 26 h 26"/>
                <a:gd name="T26" fmla="*/ 5 w 16"/>
                <a:gd name="T27" fmla="*/ 26 h 26"/>
                <a:gd name="T28" fmla="*/ 11 w 16"/>
                <a:gd name="T29" fmla="*/ 23 h 26"/>
                <a:gd name="T30" fmla="*/ 15 w 16"/>
                <a:gd name="T31" fmla="*/ 16 h 26"/>
                <a:gd name="T32" fmla="*/ 11 w 16"/>
                <a:gd name="T33" fmla="*/ 13 h 26"/>
                <a:gd name="T34" fmla="*/ 9 w 16"/>
                <a:gd name="T35" fmla="*/ 14 h 26"/>
                <a:gd name="T36" fmla="*/ 6 w 16"/>
                <a:gd name="T37" fmla="*/ 13 h 26"/>
                <a:gd name="T38" fmla="*/ 3 w 16"/>
                <a:gd name="T39" fmla="*/ 8 h 26"/>
                <a:gd name="T40" fmla="*/ 3 w 16"/>
                <a:gd name="T41" fmla="*/ 4 h 26"/>
                <a:gd name="T42" fmla="*/ 6 w 16"/>
                <a:gd name="T43" fmla="*/ 2 h 26"/>
                <a:gd name="T44" fmla="*/ 8 w 16"/>
                <a:gd name="T45" fmla="*/ 2 h 26"/>
                <a:gd name="T46" fmla="*/ 11 w 16"/>
                <a:gd name="T47" fmla="*/ 5 h 26"/>
                <a:gd name="T48" fmla="*/ 12 w 16"/>
                <a:gd name="T49" fmla="*/ 8 h 26"/>
                <a:gd name="T50" fmla="*/ 12 w 16"/>
                <a:gd name="T51" fmla="*/ 12 h 26"/>
                <a:gd name="T52" fmla="*/ 11 w 16"/>
                <a:gd name="T53" fmla="*/ 1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" h="26">
                  <a:moveTo>
                    <a:pt x="15" y="16"/>
                  </a:moveTo>
                  <a:cubicBezTo>
                    <a:pt x="16" y="14"/>
                    <a:pt x="16" y="11"/>
                    <a:pt x="15" y="9"/>
                  </a:cubicBezTo>
                  <a:cubicBezTo>
                    <a:pt x="15" y="6"/>
                    <a:pt x="14" y="4"/>
                    <a:pt x="12" y="2"/>
                  </a:cubicBezTo>
                  <a:cubicBezTo>
                    <a:pt x="10" y="1"/>
                    <a:pt x="8" y="0"/>
                    <a:pt x="6" y="1"/>
                  </a:cubicBezTo>
                  <a:cubicBezTo>
                    <a:pt x="4" y="1"/>
                    <a:pt x="2" y="2"/>
                    <a:pt x="1" y="4"/>
                  </a:cubicBezTo>
                  <a:cubicBezTo>
                    <a:pt x="0" y="6"/>
                    <a:pt x="0" y="8"/>
                    <a:pt x="0" y="10"/>
                  </a:cubicBezTo>
                  <a:cubicBezTo>
                    <a:pt x="1" y="12"/>
                    <a:pt x="1" y="14"/>
                    <a:pt x="3" y="15"/>
                  </a:cubicBezTo>
                  <a:cubicBezTo>
                    <a:pt x="4" y="16"/>
                    <a:pt x="6" y="16"/>
                    <a:pt x="8" y="16"/>
                  </a:cubicBezTo>
                  <a:cubicBezTo>
                    <a:pt x="9" y="16"/>
                    <a:pt x="11" y="15"/>
                    <a:pt x="12" y="13"/>
                  </a:cubicBezTo>
                  <a:cubicBezTo>
                    <a:pt x="12" y="15"/>
                    <a:pt x="12" y="17"/>
                    <a:pt x="11" y="19"/>
                  </a:cubicBezTo>
                  <a:cubicBezTo>
                    <a:pt x="10" y="21"/>
                    <a:pt x="9" y="22"/>
                    <a:pt x="8" y="23"/>
                  </a:cubicBezTo>
                  <a:cubicBezTo>
                    <a:pt x="6" y="24"/>
                    <a:pt x="5" y="25"/>
                    <a:pt x="4" y="25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7" y="25"/>
                    <a:pt x="9" y="24"/>
                    <a:pt x="11" y="23"/>
                  </a:cubicBezTo>
                  <a:cubicBezTo>
                    <a:pt x="13" y="21"/>
                    <a:pt x="14" y="19"/>
                    <a:pt x="15" y="16"/>
                  </a:cubicBezTo>
                  <a:close/>
                  <a:moveTo>
                    <a:pt x="11" y="13"/>
                  </a:moveTo>
                  <a:cubicBezTo>
                    <a:pt x="10" y="14"/>
                    <a:pt x="9" y="14"/>
                    <a:pt x="9" y="14"/>
                  </a:cubicBezTo>
                  <a:cubicBezTo>
                    <a:pt x="8" y="14"/>
                    <a:pt x="7" y="14"/>
                    <a:pt x="6" y="13"/>
                  </a:cubicBezTo>
                  <a:cubicBezTo>
                    <a:pt x="4" y="12"/>
                    <a:pt x="3" y="10"/>
                    <a:pt x="3" y="8"/>
                  </a:cubicBezTo>
                  <a:cubicBezTo>
                    <a:pt x="3" y="6"/>
                    <a:pt x="3" y="5"/>
                    <a:pt x="3" y="4"/>
                  </a:cubicBezTo>
                  <a:cubicBezTo>
                    <a:pt x="4" y="3"/>
                    <a:pt x="5" y="2"/>
                    <a:pt x="6" y="2"/>
                  </a:cubicBezTo>
                  <a:cubicBezTo>
                    <a:pt x="7" y="2"/>
                    <a:pt x="8" y="2"/>
                    <a:pt x="8" y="2"/>
                  </a:cubicBezTo>
                  <a:cubicBezTo>
                    <a:pt x="9" y="3"/>
                    <a:pt x="10" y="4"/>
                    <a:pt x="11" y="5"/>
                  </a:cubicBezTo>
                  <a:cubicBezTo>
                    <a:pt x="11" y="6"/>
                    <a:pt x="12" y="7"/>
                    <a:pt x="12" y="8"/>
                  </a:cubicBezTo>
                  <a:cubicBezTo>
                    <a:pt x="12" y="9"/>
                    <a:pt x="12" y="10"/>
                    <a:pt x="12" y="12"/>
                  </a:cubicBezTo>
                  <a:cubicBezTo>
                    <a:pt x="12" y="13"/>
                    <a:pt x="11" y="13"/>
                    <a:pt x="11" y="13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38" name="îs1ïde"/>
            <p:cNvSpPr/>
            <p:nvPr/>
          </p:nvSpPr>
          <p:spPr bwMode="auto">
            <a:xfrm>
              <a:off x="9934" y="2208"/>
              <a:ext cx="79" cy="141"/>
            </a:xfrm>
            <a:custGeom>
              <a:avLst/>
              <a:gdLst>
                <a:gd name="T0" fmla="*/ 11 w 14"/>
                <a:gd name="T1" fmla="*/ 24 h 25"/>
                <a:gd name="T2" fmla="*/ 14 w 14"/>
                <a:gd name="T3" fmla="*/ 0 h 25"/>
                <a:gd name="T4" fmla="*/ 14 w 14"/>
                <a:gd name="T5" fmla="*/ 0 h 25"/>
                <a:gd name="T6" fmla="*/ 1 w 14"/>
                <a:gd name="T7" fmla="*/ 2 h 25"/>
                <a:gd name="T8" fmla="*/ 0 w 14"/>
                <a:gd name="T9" fmla="*/ 8 h 25"/>
                <a:gd name="T10" fmla="*/ 0 w 14"/>
                <a:gd name="T11" fmla="*/ 8 h 25"/>
                <a:gd name="T12" fmla="*/ 2 w 14"/>
                <a:gd name="T13" fmla="*/ 5 h 25"/>
                <a:gd name="T14" fmla="*/ 5 w 14"/>
                <a:gd name="T15" fmla="*/ 4 h 25"/>
                <a:gd name="T16" fmla="*/ 12 w 14"/>
                <a:gd name="T17" fmla="*/ 3 h 25"/>
                <a:gd name="T18" fmla="*/ 9 w 14"/>
                <a:gd name="T19" fmla="*/ 25 h 25"/>
                <a:gd name="T20" fmla="*/ 11 w 14"/>
                <a:gd name="T21" fmla="*/ 2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" h="25">
                  <a:moveTo>
                    <a:pt x="11" y="24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1" y="7"/>
                    <a:pt x="1" y="6"/>
                    <a:pt x="2" y="5"/>
                  </a:cubicBezTo>
                  <a:cubicBezTo>
                    <a:pt x="3" y="5"/>
                    <a:pt x="4" y="4"/>
                    <a:pt x="5" y="4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9" y="25"/>
                    <a:pt x="9" y="25"/>
                    <a:pt x="9" y="25"/>
                  </a:cubicBezTo>
                  <a:lnTo>
                    <a:pt x="11" y="24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39" name="i$ľïḑe"/>
            <p:cNvSpPr/>
            <p:nvPr/>
          </p:nvSpPr>
          <p:spPr bwMode="auto">
            <a:xfrm>
              <a:off x="8868" y="1425"/>
              <a:ext cx="85" cy="57"/>
            </a:xfrm>
            <a:custGeom>
              <a:avLst/>
              <a:gdLst>
                <a:gd name="T0" fmla="*/ 8 w 15"/>
                <a:gd name="T1" fmla="*/ 7 h 10"/>
                <a:gd name="T2" fmla="*/ 12 w 15"/>
                <a:gd name="T3" fmla="*/ 10 h 10"/>
                <a:gd name="T4" fmla="*/ 14 w 15"/>
                <a:gd name="T5" fmla="*/ 3 h 10"/>
                <a:gd name="T6" fmla="*/ 10 w 15"/>
                <a:gd name="T7" fmla="*/ 0 h 10"/>
                <a:gd name="T8" fmla="*/ 0 w 15"/>
                <a:gd name="T9" fmla="*/ 2 h 10"/>
                <a:gd name="T10" fmla="*/ 8 w 15"/>
                <a:gd name="T11" fmla="*/ 7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0">
                  <a:moveTo>
                    <a:pt x="8" y="7"/>
                  </a:moveTo>
                  <a:cubicBezTo>
                    <a:pt x="12" y="10"/>
                    <a:pt x="12" y="10"/>
                    <a:pt x="12" y="10"/>
                  </a:cubicBezTo>
                  <a:cubicBezTo>
                    <a:pt x="12" y="7"/>
                    <a:pt x="15" y="5"/>
                    <a:pt x="14" y="3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7" y="0"/>
                    <a:pt x="3" y="0"/>
                    <a:pt x="0" y="2"/>
                  </a:cubicBezTo>
                  <a:cubicBezTo>
                    <a:pt x="1" y="4"/>
                    <a:pt x="4" y="8"/>
                    <a:pt x="8" y="7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40" name="iŝļíḍè"/>
            <p:cNvSpPr/>
            <p:nvPr/>
          </p:nvSpPr>
          <p:spPr bwMode="auto">
            <a:xfrm>
              <a:off x="8940" y="1504"/>
              <a:ext cx="67" cy="47"/>
            </a:xfrm>
            <a:custGeom>
              <a:avLst/>
              <a:gdLst>
                <a:gd name="T0" fmla="*/ 7 w 12"/>
                <a:gd name="T1" fmla="*/ 7 h 8"/>
                <a:gd name="T2" fmla="*/ 9 w 12"/>
                <a:gd name="T3" fmla="*/ 8 h 8"/>
                <a:gd name="T4" fmla="*/ 12 w 12"/>
                <a:gd name="T5" fmla="*/ 6 h 8"/>
                <a:gd name="T6" fmla="*/ 11 w 12"/>
                <a:gd name="T7" fmla="*/ 2 h 8"/>
                <a:gd name="T8" fmla="*/ 8 w 12"/>
                <a:gd name="T9" fmla="*/ 0 h 8"/>
                <a:gd name="T10" fmla="*/ 0 w 12"/>
                <a:gd name="T11" fmla="*/ 3 h 8"/>
                <a:gd name="T12" fmla="*/ 7 w 12"/>
                <a:gd name="T13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">
                  <a:moveTo>
                    <a:pt x="7" y="7"/>
                  </a:moveTo>
                  <a:cubicBezTo>
                    <a:pt x="9" y="8"/>
                    <a:pt x="9" y="8"/>
                    <a:pt x="9" y="8"/>
                  </a:cubicBezTo>
                  <a:cubicBezTo>
                    <a:pt x="10" y="8"/>
                    <a:pt x="11" y="6"/>
                    <a:pt x="12" y="6"/>
                  </a:cubicBezTo>
                  <a:cubicBezTo>
                    <a:pt x="12" y="4"/>
                    <a:pt x="11" y="2"/>
                    <a:pt x="11" y="2"/>
                  </a:cubicBezTo>
                  <a:cubicBezTo>
                    <a:pt x="11" y="0"/>
                    <a:pt x="9" y="1"/>
                    <a:pt x="8" y="0"/>
                  </a:cubicBezTo>
                  <a:cubicBezTo>
                    <a:pt x="5" y="1"/>
                    <a:pt x="1" y="0"/>
                    <a:pt x="0" y="3"/>
                  </a:cubicBezTo>
                  <a:cubicBezTo>
                    <a:pt x="2" y="5"/>
                    <a:pt x="5" y="6"/>
                    <a:pt x="7" y="7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41" name="íṩḻîḋê"/>
            <p:cNvSpPr/>
            <p:nvPr/>
          </p:nvSpPr>
          <p:spPr bwMode="auto">
            <a:xfrm>
              <a:off x="8980" y="1301"/>
              <a:ext cx="248" cy="409"/>
            </a:xfrm>
            <a:custGeom>
              <a:avLst/>
              <a:gdLst>
                <a:gd name="T0" fmla="*/ 9 w 44"/>
                <a:gd name="T1" fmla="*/ 32 h 72"/>
                <a:gd name="T2" fmla="*/ 12 w 44"/>
                <a:gd name="T3" fmla="*/ 31 h 72"/>
                <a:gd name="T4" fmla="*/ 15 w 44"/>
                <a:gd name="T5" fmla="*/ 33 h 72"/>
                <a:gd name="T6" fmla="*/ 13 w 44"/>
                <a:gd name="T7" fmla="*/ 44 h 72"/>
                <a:gd name="T8" fmla="*/ 8 w 44"/>
                <a:gd name="T9" fmla="*/ 41 h 72"/>
                <a:gd name="T10" fmla="*/ 14 w 44"/>
                <a:gd name="T11" fmla="*/ 68 h 72"/>
                <a:gd name="T12" fmla="*/ 26 w 44"/>
                <a:gd name="T13" fmla="*/ 72 h 72"/>
                <a:gd name="T14" fmla="*/ 27 w 44"/>
                <a:gd name="T15" fmla="*/ 69 h 72"/>
                <a:gd name="T16" fmla="*/ 15 w 44"/>
                <a:gd name="T17" fmla="*/ 52 h 72"/>
                <a:gd name="T18" fmla="*/ 21 w 44"/>
                <a:gd name="T19" fmla="*/ 49 h 72"/>
                <a:gd name="T20" fmla="*/ 21 w 44"/>
                <a:gd name="T21" fmla="*/ 40 h 72"/>
                <a:gd name="T22" fmla="*/ 26 w 44"/>
                <a:gd name="T23" fmla="*/ 45 h 72"/>
                <a:gd name="T24" fmla="*/ 19 w 44"/>
                <a:gd name="T25" fmla="*/ 31 h 72"/>
                <a:gd name="T26" fmla="*/ 19 w 44"/>
                <a:gd name="T27" fmla="*/ 21 h 72"/>
                <a:gd name="T28" fmla="*/ 30 w 44"/>
                <a:gd name="T29" fmla="*/ 30 h 72"/>
                <a:gd name="T30" fmla="*/ 26 w 44"/>
                <a:gd name="T31" fmla="*/ 19 h 72"/>
                <a:gd name="T32" fmla="*/ 29 w 44"/>
                <a:gd name="T33" fmla="*/ 16 h 72"/>
                <a:gd name="T34" fmla="*/ 43 w 44"/>
                <a:gd name="T35" fmla="*/ 28 h 72"/>
                <a:gd name="T36" fmla="*/ 29 w 44"/>
                <a:gd name="T37" fmla="*/ 8 h 72"/>
                <a:gd name="T38" fmla="*/ 24 w 44"/>
                <a:gd name="T39" fmla="*/ 6 h 72"/>
                <a:gd name="T40" fmla="*/ 24 w 44"/>
                <a:gd name="T41" fmla="*/ 13 h 72"/>
                <a:gd name="T42" fmla="*/ 17 w 44"/>
                <a:gd name="T43" fmla="*/ 11 h 72"/>
                <a:gd name="T44" fmla="*/ 16 w 44"/>
                <a:gd name="T45" fmla="*/ 0 h 72"/>
                <a:gd name="T46" fmla="*/ 14 w 44"/>
                <a:gd name="T47" fmla="*/ 6 h 72"/>
                <a:gd name="T48" fmla="*/ 9 w 44"/>
                <a:gd name="T49" fmla="*/ 8 h 72"/>
                <a:gd name="T50" fmla="*/ 16 w 44"/>
                <a:gd name="T51" fmla="*/ 16 h 72"/>
                <a:gd name="T52" fmla="*/ 16 w 44"/>
                <a:gd name="T53" fmla="*/ 25 h 72"/>
                <a:gd name="T54" fmla="*/ 11 w 44"/>
                <a:gd name="T55" fmla="*/ 20 h 72"/>
                <a:gd name="T56" fmla="*/ 0 w 44"/>
                <a:gd name="T57" fmla="*/ 19 h 72"/>
                <a:gd name="T58" fmla="*/ 9 w 44"/>
                <a:gd name="T59" fmla="*/ 28 h 72"/>
                <a:gd name="T60" fmla="*/ 9 w 44"/>
                <a:gd name="T61" fmla="*/ 3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4" h="72">
                  <a:moveTo>
                    <a:pt x="9" y="32"/>
                  </a:moveTo>
                  <a:cubicBezTo>
                    <a:pt x="10" y="33"/>
                    <a:pt x="11" y="32"/>
                    <a:pt x="12" y="31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6" y="37"/>
                    <a:pt x="15" y="41"/>
                    <a:pt x="13" y="44"/>
                  </a:cubicBezTo>
                  <a:cubicBezTo>
                    <a:pt x="11" y="46"/>
                    <a:pt x="10" y="42"/>
                    <a:pt x="8" y="41"/>
                  </a:cubicBezTo>
                  <a:cubicBezTo>
                    <a:pt x="10" y="50"/>
                    <a:pt x="15" y="60"/>
                    <a:pt x="14" y="68"/>
                  </a:cubicBezTo>
                  <a:cubicBezTo>
                    <a:pt x="20" y="72"/>
                    <a:pt x="24" y="72"/>
                    <a:pt x="26" y="72"/>
                  </a:cubicBezTo>
                  <a:cubicBezTo>
                    <a:pt x="27" y="69"/>
                    <a:pt x="27" y="69"/>
                    <a:pt x="27" y="69"/>
                  </a:cubicBezTo>
                  <a:cubicBezTo>
                    <a:pt x="19" y="64"/>
                    <a:pt x="16" y="54"/>
                    <a:pt x="15" y="52"/>
                  </a:cubicBezTo>
                  <a:cubicBezTo>
                    <a:pt x="21" y="49"/>
                    <a:pt x="21" y="49"/>
                    <a:pt x="21" y="49"/>
                  </a:cubicBezTo>
                  <a:cubicBezTo>
                    <a:pt x="21" y="46"/>
                    <a:pt x="20" y="41"/>
                    <a:pt x="21" y="40"/>
                  </a:cubicBezTo>
                  <a:cubicBezTo>
                    <a:pt x="24" y="41"/>
                    <a:pt x="25" y="43"/>
                    <a:pt x="26" y="45"/>
                  </a:cubicBezTo>
                  <a:cubicBezTo>
                    <a:pt x="33" y="42"/>
                    <a:pt x="22" y="36"/>
                    <a:pt x="19" y="31"/>
                  </a:cubicBezTo>
                  <a:cubicBezTo>
                    <a:pt x="19" y="27"/>
                    <a:pt x="19" y="24"/>
                    <a:pt x="19" y="21"/>
                  </a:cubicBezTo>
                  <a:cubicBezTo>
                    <a:pt x="23" y="22"/>
                    <a:pt x="27" y="27"/>
                    <a:pt x="30" y="30"/>
                  </a:cubicBezTo>
                  <a:cubicBezTo>
                    <a:pt x="33" y="27"/>
                    <a:pt x="27" y="23"/>
                    <a:pt x="26" y="19"/>
                  </a:cubicBezTo>
                  <a:cubicBezTo>
                    <a:pt x="25" y="17"/>
                    <a:pt x="27" y="17"/>
                    <a:pt x="29" y="16"/>
                  </a:cubicBezTo>
                  <a:cubicBezTo>
                    <a:pt x="43" y="28"/>
                    <a:pt x="43" y="28"/>
                    <a:pt x="43" y="28"/>
                  </a:cubicBezTo>
                  <a:cubicBezTo>
                    <a:pt x="44" y="21"/>
                    <a:pt x="34" y="15"/>
                    <a:pt x="29" y="8"/>
                  </a:cubicBezTo>
                  <a:cubicBezTo>
                    <a:pt x="30" y="6"/>
                    <a:pt x="29" y="4"/>
                    <a:pt x="24" y="6"/>
                  </a:cubicBezTo>
                  <a:cubicBezTo>
                    <a:pt x="22" y="6"/>
                    <a:pt x="19" y="7"/>
                    <a:pt x="24" y="13"/>
                  </a:cubicBezTo>
                  <a:cubicBezTo>
                    <a:pt x="21" y="17"/>
                    <a:pt x="19" y="12"/>
                    <a:pt x="17" y="11"/>
                  </a:cubicBezTo>
                  <a:cubicBezTo>
                    <a:pt x="18" y="6"/>
                    <a:pt x="20" y="1"/>
                    <a:pt x="16" y="0"/>
                  </a:cubicBezTo>
                  <a:cubicBezTo>
                    <a:pt x="16" y="2"/>
                    <a:pt x="16" y="4"/>
                    <a:pt x="14" y="6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10"/>
                    <a:pt x="14" y="13"/>
                    <a:pt x="16" y="16"/>
                  </a:cubicBezTo>
                  <a:cubicBezTo>
                    <a:pt x="17" y="20"/>
                    <a:pt x="16" y="23"/>
                    <a:pt x="16" y="25"/>
                  </a:cubicBezTo>
                  <a:cubicBezTo>
                    <a:pt x="12" y="27"/>
                    <a:pt x="13" y="22"/>
                    <a:pt x="11" y="20"/>
                  </a:cubicBezTo>
                  <a:cubicBezTo>
                    <a:pt x="7" y="17"/>
                    <a:pt x="2" y="18"/>
                    <a:pt x="0" y="19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9" y="29"/>
                    <a:pt x="6" y="32"/>
                    <a:pt x="9" y="32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42" name="íṡľiḑê"/>
            <p:cNvSpPr/>
            <p:nvPr/>
          </p:nvSpPr>
          <p:spPr bwMode="auto">
            <a:xfrm>
              <a:off x="9460" y="926"/>
              <a:ext cx="74" cy="74"/>
            </a:xfrm>
            <a:custGeom>
              <a:avLst/>
              <a:gdLst>
                <a:gd name="T0" fmla="*/ 2 w 13"/>
                <a:gd name="T1" fmla="*/ 13 h 13"/>
                <a:gd name="T2" fmla="*/ 9 w 13"/>
                <a:gd name="T3" fmla="*/ 13 h 13"/>
                <a:gd name="T4" fmla="*/ 3 w 13"/>
                <a:gd name="T5" fmla="*/ 0 h 13"/>
                <a:gd name="T6" fmla="*/ 2 w 13"/>
                <a:gd name="T7" fmla="*/ 8 h 13"/>
                <a:gd name="T8" fmla="*/ 2 w 13"/>
                <a:gd name="T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2" y="13"/>
                  </a:moveTo>
                  <a:cubicBezTo>
                    <a:pt x="4" y="13"/>
                    <a:pt x="6" y="13"/>
                    <a:pt x="9" y="13"/>
                  </a:cubicBezTo>
                  <a:cubicBezTo>
                    <a:pt x="13" y="8"/>
                    <a:pt x="6" y="3"/>
                    <a:pt x="3" y="0"/>
                  </a:cubicBezTo>
                  <a:cubicBezTo>
                    <a:pt x="0" y="1"/>
                    <a:pt x="2" y="6"/>
                    <a:pt x="2" y="8"/>
                  </a:cubicBezTo>
                  <a:cubicBezTo>
                    <a:pt x="2" y="9"/>
                    <a:pt x="1" y="11"/>
                    <a:pt x="2" y="13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43" name="iṥļiḓe"/>
            <p:cNvSpPr/>
            <p:nvPr/>
          </p:nvSpPr>
          <p:spPr bwMode="auto">
            <a:xfrm>
              <a:off x="9432" y="1040"/>
              <a:ext cx="45" cy="62"/>
            </a:xfrm>
            <a:custGeom>
              <a:avLst/>
              <a:gdLst>
                <a:gd name="T0" fmla="*/ 2 w 8"/>
                <a:gd name="T1" fmla="*/ 11 h 11"/>
                <a:gd name="T2" fmla="*/ 8 w 8"/>
                <a:gd name="T3" fmla="*/ 9 h 11"/>
                <a:gd name="T4" fmla="*/ 7 w 8"/>
                <a:gd name="T5" fmla="*/ 4 h 11"/>
                <a:gd name="T6" fmla="*/ 3 w 8"/>
                <a:gd name="T7" fmla="*/ 0 h 11"/>
                <a:gd name="T8" fmla="*/ 1 w 8"/>
                <a:gd name="T9" fmla="*/ 5 h 11"/>
                <a:gd name="T10" fmla="*/ 2 w 8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11">
                  <a:moveTo>
                    <a:pt x="2" y="11"/>
                  </a:moveTo>
                  <a:cubicBezTo>
                    <a:pt x="4" y="11"/>
                    <a:pt x="6" y="10"/>
                    <a:pt x="8" y="9"/>
                  </a:cubicBezTo>
                  <a:cubicBezTo>
                    <a:pt x="8" y="7"/>
                    <a:pt x="8" y="6"/>
                    <a:pt x="7" y="4"/>
                  </a:cubicBezTo>
                  <a:cubicBezTo>
                    <a:pt x="6" y="3"/>
                    <a:pt x="5" y="1"/>
                    <a:pt x="3" y="0"/>
                  </a:cubicBezTo>
                  <a:cubicBezTo>
                    <a:pt x="3" y="0"/>
                    <a:pt x="0" y="1"/>
                    <a:pt x="1" y="5"/>
                  </a:cubicBezTo>
                  <a:cubicBezTo>
                    <a:pt x="2" y="8"/>
                    <a:pt x="2" y="9"/>
                    <a:pt x="2" y="11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44" name="iŝ1îḋé"/>
            <p:cNvSpPr/>
            <p:nvPr/>
          </p:nvSpPr>
          <p:spPr bwMode="auto">
            <a:xfrm>
              <a:off x="9556" y="989"/>
              <a:ext cx="102" cy="97"/>
            </a:xfrm>
            <a:custGeom>
              <a:avLst/>
              <a:gdLst>
                <a:gd name="T0" fmla="*/ 5 w 18"/>
                <a:gd name="T1" fmla="*/ 11 h 17"/>
                <a:gd name="T2" fmla="*/ 7 w 18"/>
                <a:gd name="T3" fmla="*/ 11 h 17"/>
                <a:gd name="T4" fmla="*/ 7 w 18"/>
                <a:gd name="T5" fmla="*/ 17 h 17"/>
                <a:gd name="T6" fmla="*/ 8 w 18"/>
                <a:gd name="T7" fmla="*/ 17 h 17"/>
                <a:gd name="T8" fmla="*/ 12 w 18"/>
                <a:gd name="T9" fmla="*/ 14 h 17"/>
                <a:gd name="T10" fmla="*/ 13 w 18"/>
                <a:gd name="T11" fmla="*/ 12 h 17"/>
                <a:gd name="T12" fmla="*/ 17 w 18"/>
                <a:gd name="T13" fmla="*/ 7 h 17"/>
                <a:gd name="T14" fmla="*/ 13 w 18"/>
                <a:gd name="T15" fmla="*/ 0 h 17"/>
                <a:gd name="T16" fmla="*/ 2 w 18"/>
                <a:gd name="T17" fmla="*/ 3 h 17"/>
                <a:gd name="T18" fmla="*/ 5 w 18"/>
                <a:gd name="T19" fmla="*/ 11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" h="17">
                  <a:moveTo>
                    <a:pt x="5" y="11"/>
                  </a:moveTo>
                  <a:cubicBezTo>
                    <a:pt x="7" y="11"/>
                    <a:pt x="7" y="11"/>
                    <a:pt x="7" y="11"/>
                  </a:cubicBezTo>
                  <a:cubicBezTo>
                    <a:pt x="7" y="13"/>
                    <a:pt x="7" y="15"/>
                    <a:pt x="7" y="17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5"/>
                    <a:pt x="11" y="15"/>
                    <a:pt x="12" y="14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8" y="5"/>
                    <a:pt x="17" y="2"/>
                    <a:pt x="13" y="0"/>
                  </a:cubicBezTo>
                  <a:cubicBezTo>
                    <a:pt x="10" y="1"/>
                    <a:pt x="7" y="2"/>
                    <a:pt x="2" y="3"/>
                  </a:cubicBezTo>
                  <a:cubicBezTo>
                    <a:pt x="0" y="7"/>
                    <a:pt x="3" y="10"/>
                    <a:pt x="5" y="11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45" name="iṩḷiḓè"/>
            <p:cNvSpPr/>
            <p:nvPr/>
          </p:nvSpPr>
          <p:spPr bwMode="auto">
            <a:xfrm>
              <a:off x="9556" y="1080"/>
              <a:ext cx="95" cy="72"/>
            </a:xfrm>
            <a:custGeom>
              <a:avLst/>
              <a:gdLst>
                <a:gd name="T0" fmla="*/ 6 w 17"/>
                <a:gd name="T1" fmla="*/ 13 h 13"/>
                <a:gd name="T2" fmla="*/ 15 w 17"/>
                <a:gd name="T3" fmla="*/ 4 h 13"/>
                <a:gd name="T4" fmla="*/ 16 w 17"/>
                <a:gd name="T5" fmla="*/ 0 h 13"/>
                <a:gd name="T6" fmla="*/ 1 w 17"/>
                <a:gd name="T7" fmla="*/ 5 h 13"/>
                <a:gd name="T8" fmla="*/ 6 w 17"/>
                <a:gd name="T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3">
                  <a:moveTo>
                    <a:pt x="6" y="13"/>
                  </a:moveTo>
                  <a:cubicBezTo>
                    <a:pt x="9" y="10"/>
                    <a:pt x="13" y="8"/>
                    <a:pt x="15" y="4"/>
                  </a:cubicBezTo>
                  <a:cubicBezTo>
                    <a:pt x="16" y="3"/>
                    <a:pt x="17" y="2"/>
                    <a:pt x="16" y="0"/>
                  </a:cubicBezTo>
                  <a:cubicBezTo>
                    <a:pt x="11" y="0"/>
                    <a:pt x="6" y="5"/>
                    <a:pt x="1" y="5"/>
                  </a:cubicBezTo>
                  <a:cubicBezTo>
                    <a:pt x="0" y="10"/>
                    <a:pt x="4" y="11"/>
                    <a:pt x="6" y="13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46" name="îṥ1ïďé"/>
            <p:cNvSpPr/>
            <p:nvPr/>
          </p:nvSpPr>
          <p:spPr bwMode="auto">
            <a:xfrm>
              <a:off x="9358" y="1108"/>
              <a:ext cx="131" cy="181"/>
            </a:xfrm>
            <a:custGeom>
              <a:avLst/>
              <a:gdLst>
                <a:gd name="T0" fmla="*/ 7 w 23"/>
                <a:gd name="T1" fmla="*/ 32 h 32"/>
                <a:gd name="T2" fmla="*/ 23 w 23"/>
                <a:gd name="T3" fmla="*/ 0 h 32"/>
                <a:gd name="T4" fmla="*/ 3 w 23"/>
                <a:gd name="T5" fmla="*/ 23 h 32"/>
                <a:gd name="T6" fmla="*/ 7 w 23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2">
                  <a:moveTo>
                    <a:pt x="7" y="32"/>
                  </a:moveTo>
                  <a:cubicBezTo>
                    <a:pt x="13" y="23"/>
                    <a:pt x="20" y="11"/>
                    <a:pt x="23" y="0"/>
                  </a:cubicBezTo>
                  <a:cubicBezTo>
                    <a:pt x="17" y="9"/>
                    <a:pt x="11" y="18"/>
                    <a:pt x="3" y="23"/>
                  </a:cubicBezTo>
                  <a:cubicBezTo>
                    <a:pt x="0" y="28"/>
                    <a:pt x="6" y="31"/>
                    <a:pt x="7" y="32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47" name="iSḷiḍé"/>
            <p:cNvSpPr/>
            <p:nvPr/>
          </p:nvSpPr>
          <p:spPr bwMode="auto">
            <a:xfrm>
              <a:off x="9912" y="989"/>
              <a:ext cx="231" cy="250"/>
            </a:xfrm>
            <a:custGeom>
              <a:avLst/>
              <a:gdLst>
                <a:gd name="T0" fmla="*/ 9 w 41"/>
                <a:gd name="T1" fmla="*/ 38 h 44"/>
                <a:gd name="T2" fmla="*/ 22 w 41"/>
                <a:gd name="T3" fmla="*/ 33 h 44"/>
                <a:gd name="T4" fmla="*/ 12 w 41"/>
                <a:gd name="T5" fmla="*/ 44 h 44"/>
                <a:gd name="T6" fmla="*/ 29 w 41"/>
                <a:gd name="T7" fmla="*/ 31 h 44"/>
                <a:gd name="T8" fmla="*/ 39 w 41"/>
                <a:gd name="T9" fmla="*/ 26 h 44"/>
                <a:gd name="T10" fmla="*/ 40 w 41"/>
                <a:gd name="T11" fmla="*/ 22 h 44"/>
                <a:gd name="T12" fmla="*/ 39 w 41"/>
                <a:gd name="T13" fmla="*/ 22 h 44"/>
                <a:gd name="T14" fmla="*/ 36 w 41"/>
                <a:gd name="T15" fmla="*/ 24 h 44"/>
                <a:gd name="T16" fmla="*/ 34 w 41"/>
                <a:gd name="T17" fmla="*/ 23 h 44"/>
                <a:gd name="T18" fmla="*/ 37 w 41"/>
                <a:gd name="T19" fmla="*/ 18 h 44"/>
                <a:gd name="T20" fmla="*/ 40 w 41"/>
                <a:gd name="T21" fmla="*/ 14 h 44"/>
                <a:gd name="T22" fmla="*/ 37 w 41"/>
                <a:gd name="T23" fmla="*/ 0 h 44"/>
                <a:gd name="T24" fmla="*/ 29 w 41"/>
                <a:gd name="T25" fmla="*/ 23 h 44"/>
                <a:gd name="T26" fmla="*/ 23 w 41"/>
                <a:gd name="T27" fmla="*/ 27 h 44"/>
                <a:gd name="T28" fmla="*/ 6 w 41"/>
                <a:gd name="T29" fmla="*/ 29 h 44"/>
                <a:gd name="T30" fmla="*/ 4 w 41"/>
                <a:gd name="T31" fmla="*/ 28 h 44"/>
                <a:gd name="T32" fmla="*/ 6 w 41"/>
                <a:gd name="T33" fmla="*/ 37 h 44"/>
                <a:gd name="T34" fmla="*/ 9 w 41"/>
                <a:gd name="T35" fmla="*/ 38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1" h="44">
                  <a:moveTo>
                    <a:pt x="9" y="38"/>
                  </a:moveTo>
                  <a:cubicBezTo>
                    <a:pt x="14" y="36"/>
                    <a:pt x="18" y="33"/>
                    <a:pt x="22" y="33"/>
                  </a:cubicBezTo>
                  <a:cubicBezTo>
                    <a:pt x="22" y="37"/>
                    <a:pt x="15" y="41"/>
                    <a:pt x="12" y="44"/>
                  </a:cubicBezTo>
                  <a:cubicBezTo>
                    <a:pt x="22" y="43"/>
                    <a:pt x="26" y="37"/>
                    <a:pt x="29" y="31"/>
                  </a:cubicBezTo>
                  <a:cubicBezTo>
                    <a:pt x="32" y="28"/>
                    <a:pt x="36" y="27"/>
                    <a:pt x="39" y="26"/>
                  </a:cubicBezTo>
                  <a:cubicBezTo>
                    <a:pt x="40" y="25"/>
                    <a:pt x="41" y="25"/>
                    <a:pt x="40" y="22"/>
                  </a:cubicBezTo>
                  <a:cubicBezTo>
                    <a:pt x="40" y="22"/>
                    <a:pt x="39" y="22"/>
                    <a:pt x="39" y="22"/>
                  </a:cubicBezTo>
                  <a:cubicBezTo>
                    <a:pt x="38" y="23"/>
                    <a:pt x="37" y="24"/>
                    <a:pt x="36" y="24"/>
                  </a:cubicBezTo>
                  <a:cubicBezTo>
                    <a:pt x="35" y="25"/>
                    <a:pt x="33" y="25"/>
                    <a:pt x="34" y="23"/>
                  </a:cubicBezTo>
                  <a:cubicBezTo>
                    <a:pt x="35" y="21"/>
                    <a:pt x="36" y="19"/>
                    <a:pt x="37" y="18"/>
                  </a:cubicBezTo>
                  <a:cubicBezTo>
                    <a:pt x="40" y="14"/>
                    <a:pt x="40" y="14"/>
                    <a:pt x="40" y="14"/>
                  </a:cubicBezTo>
                  <a:cubicBezTo>
                    <a:pt x="40" y="11"/>
                    <a:pt x="40" y="3"/>
                    <a:pt x="37" y="0"/>
                  </a:cubicBezTo>
                  <a:cubicBezTo>
                    <a:pt x="33" y="3"/>
                    <a:pt x="31" y="15"/>
                    <a:pt x="29" y="23"/>
                  </a:cubicBezTo>
                  <a:cubicBezTo>
                    <a:pt x="27" y="27"/>
                    <a:pt x="25" y="27"/>
                    <a:pt x="23" y="27"/>
                  </a:cubicBezTo>
                  <a:cubicBezTo>
                    <a:pt x="18" y="28"/>
                    <a:pt x="10" y="30"/>
                    <a:pt x="6" y="29"/>
                  </a:cubicBezTo>
                  <a:cubicBezTo>
                    <a:pt x="4" y="28"/>
                    <a:pt x="4" y="28"/>
                    <a:pt x="4" y="28"/>
                  </a:cubicBezTo>
                  <a:cubicBezTo>
                    <a:pt x="0" y="32"/>
                    <a:pt x="5" y="35"/>
                    <a:pt x="6" y="37"/>
                  </a:cubicBezTo>
                  <a:lnTo>
                    <a:pt x="9" y="38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48" name="îşļíďê"/>
            <p:cNvSpPr/>
            <p:nvPr/>
          </p:nvSpPr>
          <p:spPr bwMode="auto">
            <a:xfrm>
              <a:off x="10093" y="1216"/>
              <a:ext cx="55" cy="79"/>
            </a:xfrm>
            <a:custGeom>
              <a:avLst/>
              <a:gdLst>
                <a:gd name="T0" fmla="*/ 4 w 10"/>
                <a:gd name="T1" fmla="*/ 14 h 14"/>
                <a:gd name="T2" fmla="*/ 9 w 10"/>
                <a:gd name="T3" fmla="*/ 12 h 14"/>
                <a:gd name="T4" fmla="*/ 2 w 10"/>
                <a:gd name="T5" fmla="*/ 0 h 14"/>
                <a:gd name="T6" fmla="*/ 1 w 10"/>
                <a:gd name="T7" fmla="*/ 10 h 14"/>
                <a:gd name="T8" fmla="*/ 4 w 10"/>
                <a:gd name="T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4">
                  <a:moveTo>
                    <a:pt x="4" y="14"/>
                  </a:moveTo>
                  <a:cubicBezTo>
                    <a:pt x="6" y="14"/>
                    <a:pt x="7" y="14"/>
                    <a:pt x="9" y="12"/>
                  </a:cubicBezTo>
                  <a:cubicBezTo>
                    <a:pt x="10" y="7"/>
                    <a:pt x="8" y="2"/>
                    <a:pt x="2" y="0"/>
                  </a:cubicBezTo>
                  <a:cubicBezTo>
                    <a:pt x="0" y="3"/>
                    <a:pt x="2" y="6"/>
                    <a:pt x="1" y="10"/>
                  </a:cubicBezTo>
                  <a:cubicBezTo>
                    <a:pt x="0" y="13"/>
                    <a:pt x="3" y="12"/>
                    <a:pt x="4" y="14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49" name="îš1íḍê"/>
            <p:cNvSpPr/>
            <p:nvPr/>
          </p:nvSpPr>
          <p:spPr bwMode="auto">
            <a:xfrm>
              <a:off x="10334" y="1385"/>
              <a:ext cx="52" cy="52"/>
            </a:xfrm>
            <a:custGeom>
              <a:avLst/>
              <a:gdLst>
                <a:gd name="T0" fmla="*/ 7 w 9"/>
                <a:gd name="T1" fmla="*/ 6 h 9"/>
                <a:gd name="T2" fmla="*/ 8 w 9"/>
                <a:gd name="T3" fmla="*/ 1 h 9"/>
                <a:gd name="T4" fmla="*/ 2 w 9"/>
                <a:gd name="T5" fmla="*/ 2 h 9"/>
                <a:gd name="T6" fmla="*/ 0 w 9"/>
                <a:gd name="T7" fmla="*/ 6 h 9"/>
                <a:gd name="T8" fmla="*/ 7 w 9"/>
                <a:gd name="T9" fmla="*/ 6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9">
                  <a:moveTo>
                    <a:pt x="7" y="6"/>
                  </a:moveTo>
                  <a:cubicBezTo>
                    <a:pt x="8" y="4"/>
                    <a:pt x="9" y="2"/>
                    <a:pt x="8" y="1"/>
                  </a:cubicBezTo>
                  <a:cubicBezTo>
                    <a:pt x="6" y="0"/>
                    <a:pt x="4" y="2"/>
                    <a:pt x="2" y="2"/>
                  </a:cubicBezTo>
                  <a:cubicBezTo>
                    <a:pt x="0" y="3"/>
                    <a:pt x="0" y="5"/>
                    <a:pt x="0" y="6"/>
                  </a:cubicBezTo>
                  <a:cubicBezTo>
                    <a:pt x="1" y="9"/>
                    <a:pt x="4" y="8"/>
                    <a:pt x="7" y="6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50" name="íŝliḓê"/>
            <p:cNvSpPr/>
            <p:nvPr/>
          </p:nvSpPr>
          <p:spPr bwMode="auto">
            <a:xfrm>
              <a:off x="10250" y="1459"/>
              <a:ext cx="152" cy="154"/>
            </a:xfrm>
            <a:custGeom>
              <a:avLst/>
              <a:gdLst>
                <a:gd name="T0" fmla="*/ 6 w 27"/>
                <a:gd name="T1" fmla="*/ 10 h 27"/>
                <a:gd name="T2" fmla="*/ 14 w 27"/>
                <a:gd name="T3" fmla="*/ 14 h 27"/>
                <a:gd name="T4" fmla="*/ 9 w 27"/>
                <a:gd name="T5" fmla="*/ 18 h 27"/>
                <a:gd name="T6" fmla="*/ 4 w 27"/>
                <a:gd name="T7" fmla="*/ 16 h 27"/>
                <a:gd name="T8" fmla="*/ 2 w 27"/>
                <a:gd name="T9" fmla="*/ 17 h 27"/>
                <a:gd name="T10" fmla="*/ 8 w 27"/>
                <a:gd name="T11" fmla="*/ 27 h 27"/>
                <a:gd name="T12" fmla="*/ 22 w 27"/>
                <a:gd name="T13" fmla="*/ 17 h 27"/>
                <a:gd name="T14" fmla="*/ 25 w 27"/>
                <a:gd name="T15" fmla="*/ 18 h 27"/>
                <a:gd name="T16" fmla="*/ 26 w 27"/>
                <a:gd name="T17" fmla="*/ 16 h 27"/>
                <a:gd name="T18" fmla="*/ 24 w 27"/>
                <a:gd name="T19" fmla="*/ 14 h 27"/>
                <a:gd name="T20" fmla="*/ 24 w 27"/>
                <a:gd name="T21" fmla="*/ 11 h 27"/>
                <a:gd name="T22" fmla="*/ 23 w 27"/>
                <a:gd name="T23" fmla="*/ 9 h 27"/>
                <a:gd name="T24" fmla="*/ 19 w 27"/>
                <a:gd name="T25" fmla="*/ 12 h 27"/>
                <a:gd name="T26" fmla="*/ 11 w 27"/>
                <a:gd name="T27" fmla="*/ 7 h 27"/>
                <a:gd name="T28" fmla="*/ 4 w 27"/>
                <a:gd name="T29" fmla="*/ 2 h 27"/>
                <a:gd name="T30" fmla="*/ 0 w 27"/>
                <a:gd name="T31" fmla="*/ 3 h 27"/>
                <a:gd name="T32" fmla="*/ 6 w 27"/>
                <a:gd name="T33" fmla="*/ 1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" h="27">
                  <a:moveTo>
                    <a:pt x="6" y="10"/>
                  </a:moveTo>
                  <a:cubicBezTo>
                    <a:pt x="9" y="11"/>
                    <a:pt x="12" y="12"/>
                    <a:pt x="14" y="14"/>
                  </a:cubicBezTo>
                  <a:cubicBezTo>
                    <a:pt x="14" y="15"/>
                    <a:pt x="11" y="17"/>
                    <a:pt x="9" y="18"/>
                  </a:cubicBezTo>
                  <a:cubicBezTo>
                    <a:pt x="7" y="19"/>
                    <a:pt x="6" y="16"/>
                    <a:pt x="4" y="16"/>
                  </a:cubicBezTo>
                  <a:cubicBezTo>
                    <a:pt x="3" y="15"/>
                    <a:pt x="2" y="15"/>
                    <a:pt x="2" y="17"/>
                  </a:cubicBezTo>
                  <a:cubicBezTo>
                    <a:pt x="4" y="20"/>
                    <a:pt x="4" y="25"/>
                    <a:pt x="8" y="27"/>
                  </a:cubicBezTo>
                  <a:cubicBezTo>
                    <a:pt x="13" y="23"/>
                    <a:pt x="17" y="20"/>
                    <a:pt x="22" y="17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6" y="18"/>
                    <a:pt x="27" y="17"/>
                    <a:pt x="26" y="16"/>
                  </a:cubicBezTo>
                  <a:cubicBezTo>
                    <a:pt x="26" y="16"/>
                    <a:pt x="25" y="14"/>
                    <a:pt x="24" y="14"/>
                  </a:cubicBezTo>
                  <a:cubicBezTo>
                    <a:pt x="24" y="11"/>
                    <a:pt x="24" y="11"/>
                    <a:pt x="24" y="11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2" y="10"/>
                    <a:pt x="20" y="11"/>
                    <a:pt x="19" y="12"/>
                  </a:cubicBezTo>
                  <a:cubicBezTo>
                    <a:pt x="16" y="10"/>
                    <a:pt x="13" y="9"/>
                    <a:pt x="11" y="7"/>
                  </a:cubicBezTo>
                  <a:cubicBezTo>
                    <a:pt x="8" y="6"/>
                    <a:pt x="6" y="4"/>
                    <a:pt x="4" y="2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9"/>
                    <a:pt x="3" y="10"/>
                    <a:pt x="6" y="10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51" name="iṡļiḍe"/>
            <p:cNvSpPr/>
            <p:nvPr/>
          </p:nvSpPr>
          <p:spPr bwMode="auto">
            <a:xfrm>
              <a:off x="10312" y="1368"/>
              <a:ext cx="305" cy="188"/>
            </a:xfrm>
            <a:custGeom>
              <a:avLst/>
              <a:gdLst>
                <a:gd name="T0" fmla="*/ 52 w 54"/>
                <a:gd name="T1" fmla="*/ 10 h 33"/>
                <a:gd name="T2" fmla="*/ 41 w 54"/>
                <a:gd name="T3" fmla="*/ 13 h 33"/>
                <a:gd name="T4" fmla="*/ 37 w 54"/>
                <a:gd name="T5" fmla="*/ 11 h 33"/>
                <a:gd name="T6" fmla="*/ 35 w 54"/>
                <a:gd name="T7" fmla="*/ 12 h 33"/>
                <a:gd name="T8" fmla="*/ 29 w 54"/>
                <a:gd name="T9" fmla="*/ 15 h 33"/>
                <a:gd name="T10" fmla="*/ 28 w 54"/>
                <a:gd name="T11" fmla="*/ 13 h 33"/>
                <a:gd name="T12" fmla="*/ 23 w 54"/>
                <a:gd name="T13" fmla="*/ 15 h 33"/>
                <a:gd name="T14" fmla="*/ 19 w 54"/>
                <a:gd name="T15" fmla="*/ 15 h 33"/>
                <a:gd name="T16" fmla="*/ 26 w 54"/>
                <a:gd name="T17" fmla="*/ 0 h 33"/>
                <a:gd name="T18" fmla="*/ 19 w 54"/>
                <a:gd name="T19" fmla="*/ 6 h 33"/>
                <a:gd name="T20" fmla="*/ 14 w 54"/>
                <a:gd name="T21" fmla="*/ 10 h 33"/>
                <a:gd name="T22" fmla="*/ 10 w 54"/>
                <a:gd name="T23" fmla="*/ 15 h 33"/>
                <a:gd name="T24" fmla="*/ 17 w 54"/>
                <a:gd name="T25" fmla="*/ 16 h 33"/>
                <a:gd name="T26" fmla="*/ 24 w 54"/>
                <a:gd name="T27" fmla="*/ 19 h 33"/>
                <a:gd name="T28" fmla="*/ 23 w 54"/>
                <a:gd name="T29" fmla="*/ 23 h 33"/>
                <a:gd name="T30" fmla="*/ 3 w 54"/>
                <a:gd name="T31" fmla="*/ 13 h 33"/>
                <a:gd name="T32" fmla="*/ 0 w 54"/>
                <a:gd name="T33" fmla="*/ 15 h 33"/>
                <a:gd name="T34" fmla="*/ 4 w 54"/>
                <a:gd name="T35" fmla="*/ 21 h 33"/>
                <a:gd name="T36" fmla="*/ 8 w 54"/>
                <a:gd name="T37" fmla="*/ 22 h 33"/>
                <a:gd name="T38" fmla="*/ 24 w 54"/>
                <a:gd name="T39" fmla="*/ 27 h 33"/>
                <a:gd name="T40" fmla="*/ 14 w 54"/>
                <a:gd name="T41" fmla="*/ 26 h 33"/>
                <a:gd name="T42" fmla="*/ 21 w 54"/>
                <a:gd name="T43" fmla="*/ 30 h 33"/>
                <a:gd name="T44" fmla="*/ 29 w 54"/>
                <a:gd name="T45" fmla="*/ 33 h 33"/>
                <a:gd name="T46" fmla="*/ 34 w 54"/>
                <a:gd name="T47" fmla="*/ 28 h 33"/>
                <a:gd name="T48" fmla="*/ 45 w 54"/>
                <a:gd name="T49" fmla="*/ 28 h 33"/>
                <a:gd name="T50" fmla="*/ 46 w 54"/>
                <a:gd name="T51" fmla="*/ 23 h 33"/>
                <a:gd name="T52" fmla="*/ 42 w 54"/>
                <a:gd name="T53" fmla="*/ 19 h 33"/>
                <a:gd name="T54" fmla="*/ 43 w 54"/>
                <a:gd name="T55" fmla="*/ 18 h 33"/>
                <a:gd name="T56" fmla="*/ 50 w 54"/>
                <a:gd name="T57" fmla="*/ 17 h 33"/>
                <a:gd name="T58" fmla="*/ 52 w 54"/>
                <a:gd name="T59" fmla="*/ 10 h 33"/>
                <a:gd name="T60" fmla="*/ 38 w 54"/>
                <a:gd name="T61" fmla="*/ 23 h 33"/>
                <a:gd name="T62" fmla="*/ 30 w 54"/>
                <a:gd name="T63" fmla="*/ 24 h 33"/>
                <a:gd name="T64" fmla="*/ 33 w 54"/>
                <a:gd name="T65" fmla="*/ 23 h 33"/>
                <a:gd name="T66" fmla="*/ 35 w 54"/>
                <a:gd name="T67" fmla="*/ 21 h 33"/>
                <a:gd name="T68" fmla="*/ 31 w 54"/>
                <a:gd name="T69" fmla="*/ 20 h 33"/>
                <a:gd name="T70" fmla="*/ 30 w 54"/>
                <a:gd name="T71" fmla="*/ 19 h 33"/>
                <a:gd name="T72" fmla="*/ 33 w 54"/>
                <a:gd name="T73" fmla="*/ 17 h 33"/>
                <a:gd name="T74" fmla="*/ 37 w 54"/>
                <a:gd name="T75" fmla="*/ 17 h 33"/>
                <a:gd name="T76" fmla="*/ 38 w 54"/>
                <a:gd name="T77" fmla="*/ 2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4" h="33">
                  <a:moveTo>
                    <a:pt x="52" y="10"/>
                  </a:moveTo>
                  <a:cubicBezTo>
                    <a:pt x="49" y="11"/>
                    <a:pt x="45" y="11"/>
                    <a:pt x="41" y="13"/>
                  </a:cubicBezTo>
                  <a:cubicBezTo>
                    <a:pt x="39" y="13"/>
                    <a:pt x="38" y="12"/>
                    <a:pt x="37" y="11"/>
                  </a:cubicBezTo>
                  <a:cubicBezTo>
                    <a:pt x="35" y="11"/>
                    <a:pt x="34" y="11"/>
                    <a:pt x="35" y="12"/>
                  </a:cubicBezTo>
                  <a:cubicBezTo>
                    <a:pt x="33" y="14"/>
                    <a:pt x="31" y="15"/>
                    <a:pt x="29" y="15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5" y="12"/>
                    <a:pt x="25" y="14"/>
                    <a:pt x="23" y="15"/>
                  </a:cubicBezTo>
                  <a:cubicBezTo>
                    <a:pt x="23" y="14"/>
                    <a:pt x="19" y="16"/>
                    <a:pt x="19" y="15"/>
                  </a:cubicBezTo>
                  <a:cubicBezTo>
                    <a:pt x="21" y="11"/>
                    <a:pt x="26" y="5"/>
                    <a:pt x="26" y="0"/>
                  </a:cubicBezTo>
                  <a:cubicBezTo>
                    <a:pt x="23" y="0"/>
                    <a:pt x="22" y="3"/>
                    <a:pt x="19" y="6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2" y="12"/>
                    <a:pt x="10" y="13"/>
                    <a:pt x="10" y="15"/>
                  </a:cubicBezTo>
                  <a:cubicBezTo>
                    <a:pt x="12" y="15"/>
                    <a:pt x="14" y="16"/>
                    <a:pt x="17" y="16"/>
                  </a:cubicBezTo>
                  <a:cubicBezTo>
                    <a:pt x="20" y="18"/>
                    <a:pt x="21" y="19"/>
                    <a:pt x="24" y="19"/>
                  </a:cubicBezTo>
                  <a:cubicBezTo>
                    <a:pt x="25" y="21"/>
                    <a:pt x="24" y="22"/>
                    <a:pt x="23" y="23"/>
                  </a:cubicBezTo>
                  <a:cubicBezTo>
                    <a:pt x="16" y="20"/>
                    <a:pt x="9" y="16"/>
                    <a:pt x="3" y="13"/>
                  </a:cubicBezTo>
                  <a:cubicBezTo>
                    <a:pt x="1" y="13"/>
                    <a:pt x="1" y="14"/>
                    <a:pt x="0" y="15"/>
                  </a:cubicBezTo>
                  <a:cubicBezTo>
                    <a:pt x="2" y="17"/>
                    <a:pt x="3" y="20"/>
                    <a:pt x="4" y="21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9" y="22"/>
                    <a:pt x="20" y="25"/>
                    <a:pt x="24" y="27"/>
                  </a:cubicBezTo>
                  <a:cubicBezTo>
                    <a:pt x="23" y="29"/>
                    <a:pt x="15" y="25"/>
                    <a:pt x="14" y="26"/>
                  </a:cubicBezTo>
                  <a:cubicBezTo>
                    <a:pt x="16" y="29"/>
                    <a:pt x="19" y="28"/>
                    <a:pt x="21" y="30"/>
                  </a:cubicBezTo>
                  <a:cubicBezTo>
                    <a:pt x="24" y="31"/>
                    <a:pt x="27" y="32"/>
                    <a:pt x="29" y="33"/>
                  </a:cubicBezTo>
                  <a:cubicBezTo>
                    <a:pt x="31" y="31"/>
                    <a:pt x="32" y="28"/>
                    <a:pt x="34" y="28"/>
                  </a:cubicBezTo>
                  <a:cubicBezTo>
                    <a:pt x="37" y="28"/>
                    <a:pt x="42" y="30"/>
                    <a:pt x="45" y="28"/>
                  </a:cubicBezTo>
                  <a:cubicBezTo>
                    <a:pt x="45" y="26"/>
                    <a:pt x="46" y="24"/>
                    <a:pt x="46" y="23"/>
                  </a:cubicBezTo>
                  <a:cubicBezTo>
                    <a:pt x="45" y="21"/>
                    <a:pt x="42" y="20"/>
                    <a:pt x="42" y="19"/>
                  </a:cubicBezTo>
                  <a:cubicBezTo>
                    <a:pt x="42" y="19"/>
                    <a:pt x="42" y="18"/>
                    <a:pt x="43" y="18"/>
                  </a:cubicBezTo>
                  <a:cubicBezTo>
                    <a:pt x="46" y="18"/>
                    <a:pt x="48" y="18"/>
                    <a:pt x="50" y="17"/>
                  </a:cubicBezTo>
                  <a:cubicBezTo>
                    <a:pt x="51" y="18"/>
                    <a:pt x="54" y="12"/>
                    <a:pt x="52" y="10"/>
                  </a:cubicBezTo>
                  <a:close/>
                  <a:moveTo>
                    <a:pt x="38" y="23"/>
                  </a:moveTo>
                  <a:cubicBezTo>
                    <a:pt x="36" y="24"/>
                    <a:pt x="33" y="24"/>
                    <a:pt x="30" y="24"/>
                  </a:cubicBezTo>
                  <a:cubicBezTo>
                    <a:pt x="29" y="23"/>
                    <a:pt x="32" y="23"/>
                    <a:pt x="33" y="23"/>
                  </a:cubicBezTo>
                  <a:cubicBezTo>
                    <a:pt x="34" y="22"/>
                    <a:pt x="34" y="22"/>
                    <a:pt x="35" y="21"/>
                  </a:cubicBezTo>
                  <a:cubicBezTo>
                    <a:pt x="34" y="20"/>
                    <a:pt x="33" y="19"/>
                    <a:pt x="31" y="20"/>
                  </a:cubicBezTo>
                  <a:cubicBezTo>
                    <a:pt x="30" y="20"/>
                    <a:pt x="29" y="19"/>
                    <a:pt x="30" y="19"/>
                  </a:cubicBezTo>
                  <a:cubicBezTo>
                    <a:pt x="31" y="19"/>
                    <a:pt x="32" y="18"/>
                    <a:pt x="33" y="17"/>
                  </a:cubicBezTo>
                  <a:cubicBezTo>
                    <a:pt x="34" y="17"/>
                    <a:pt x="35" y="17"/>
                    <a:pt x="37" y="17"/>
                  </a:cubicBezTo>
                  <a:cubicBezTo>
                    <a:pt x="37" y="19"/>
                    <a:pt x="39" y="21"/>
                    <a:pt x="38" y="23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52" name="ï$ļïdé"/>
            <p:cNvSpPr/>
            <p:nvPr/>
          </p:nvSpPr>
          <p:spPr bwMode="auto">
            <a:xfrm>
              <a:off x="8754" y="785"/>
              <a:ext cx="1958" cy="1968"/>
            </a:xfrm>
            <a:custGeom>
              <a:avLst/>
              <a:gdLst>
                <a:gd name="T0" fmla="*/ 174 w 347"/>
                <a:gd name="T1" fmla="*/ 0 h 347"/>
                <a:gd name="T2" fmla="*/ 0 w 347"/>
                <a:gd name="T3" fmla="*/ 173 h 347"/>
                <a:gd name="T4" fmla="*/ 174 w 347"/>
                <a:gd name="T5" fmla="*/ 347 h 347"/>
                <a:gd name="T6" fmla="*/ 347 w 347"/>
                <a:gd name="T7" fmla="*/ 173 h 347"/>
                <a:gd name="T8" fmla="*/ 174 w 347"/>
                <a:gd name="T9" fmla="*/ 0 h 347"/>
                <a:gd name="T10" fmla="*/ 174 w 347"/>
                <a:gd name="T11" fmla="*/ 343 h 347"/>
                <a:gd name="T12" fmla="*/ 4 w 347"/>
                <a:gd name="T13" fmla="*/ 173 h 347"/>
                <a:gd name="T14" fmla="*/ 174 w 347"/>
                <a:gd name="T15" fmla="*/ 4 h 347"/>
                <a:gd name="T16" fmla="*/ 343 w 347"/>
                <a:gd name="T17" fmla="*/ 173 h 347"/>
                <a:gd name="T18" fmla="*/ 174 w 347"/>
                <a:gd name="T19" fmla="*/ 343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7" h="347">
                  <a:moveTo>
                    <a:pt x="174" y="0"/>
                  </a:moveTo>
                  <a:cubicBezTo>
                    <a:pt x="78" y="0"/>
                    <a:pt x="0" y="78"/>
                    <a:pt x="0" y="173"/>
                  </a:cubicBezTo>
                  <a:cubicBezTo>
                    <a:pt x="0" y="269"/>
                    <a:pt x="78" y="347"/>
                    <a:pt x="174" y="347"/>
                  </a:cubicBezTo>
                  <a:cubicBezTo>
                    <a:pt x="269" y="347"/>
                    <a:pt x="347" y="269"/>
                    <a:pt x="347" y="173"/>
                  </a:cubicBezTo>
                  <a:cubicBezTo>
                    <a:pt x="347" y="78"/>
                    <a:pt x="269" y="0"/>
                    <a:pt x="174" y="0"/>
                  </a:cubicBezTo>
                  <a:close/>
                  <a:moveTo>
                    <a:pt x="174" y="343"/>
                  </a:moveTo>
                  <a:cubicBezTo>
                    <a:pt x="80" y="343"/>
                    <a:pt x="4" y="267"/>
                    <a:pt x="4" y="173"/>
                  </a:cubicBezTo>
                  <a:cubicBezTo>
                    <a:pt x="4" y="80"/>
                    <a:pt x="80" y="4"/>
                    <a:pt x="174" y="4"/>
                  </a:cubicBezTo>
                  <a:cubicBezTo>
                    <a:pt x="267" y="4"/>
                    <a:pt x="343" y="80"/>
                    <a:pt x="343" y="173"/>
                  </a:cubicBezTo>
                  <a:cubicBezTo>
                    <a:pt x="343" y="267"/>
                    <a:pt x="267" y="343"/>
                    <a:pt x="174" y="343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53" name="íšlíḓe"/>
            <p:cNvSpPr/>
            <p:nvPr/>
          </p:nvSpPr>
          <p:spPr bwMode="auto">
            <a:xfrm>
              <a:off x="9194" y="1221"/>
              <a:ext cx="1085" cy="930"/>
            </a:xfrm>
            <a:custGeom>
              <a:avLst/>
              <a:gdLst>
                <a:gd name="T0" fmla="*/ 28 w 192"/>
                <a:gd name="T1" fmla="*/ 164 h 164"/>
                <a:gd name="T2" fmla="*/ 31 w 192"/>
                <a:gd name="T3" fmla="*/ 164 h 164"/>
                <a:gd name="T4" fmla="*/ 2 w 192"/>
                <a:gd name="T5" fmla="*/ 96 h 164"/>
                <a:gd name="T6" fmla="*/ 96 w 192"/>
                <a:gd name="T7" fmla="*/ 2 h 164"/>
                <a:gd name="T8" fmla="*/ 190 w 192"/>
                <a:gd name="T9" fmla="*/ 96 h 164"/>
                <a:gd name="T10" fmla="*/ 160 w 192"/>
                <a:gd name="T11" fmla="*/ 164 h 164"/>
                <a:gd name="T12" fmla="*/ 163 w 192"/>
                <a:gd name="T13" fmla="*/ 164 h 164"/>
                <a:gd name="T14" fmla="*/ 192 w 192"/>
                <a:gd name="T15" fmla="*/ 96 h 164"/>
                <a:gd name="T16" fmla="*/ 96 w 192"/>
                <a:gd name="T17" fmla="*/ 0 h 164"/>
                <a:gd name="T18" fmla="*/ 0 w 192"/>
                <a:gd name="T19" fmla="*/ 96 h 164"/>
                <a:gd name="T20" fmla="*/ 28 w 192"/>
                <a:gd name="T21" fmla="*/ 164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2" h="164">
                  <a:moveTo>
                    <a:pt x="28" y="164"/>
                  </a:moveTo>
                  <a:cubicBezTo>
                    <a:pt x="31" y="164"/>
                    <a:pt x="31" y="164"/>
                    <a:pt x="31" y="164"/>
                  </a:cubicBezTo>
                  <a:cubicBezTo>
                    <a:pt x="13" y="147"/>
                    <a:pt x="2" y="123"/>
                    <a:pt x="2" y="96"/>
                  </a:cubicBezTo>
                  <a:cubicBezTo>
                    <a:pt x="2" y="45"/>
                    <a:pt x="44" y="2"/>
                    <a:pt x="96" y="2"/>
                  </a:cubicBezTo>
                  <a:cubicBezTo>
                    <a:pt x="147" y="2"/>
                    <a:pt x="190" y="45"/>
                    <a:pt x="190" y="96"/>
                  </a:cubicBezTo>
                  <a:cubicBezTo>
                    <a:pt x="190" y="123"/>
                    <a:pt x="178" y="147"/>
                    <a:pt x="160" y="164"/>
                  </a:cubicBezTo>
                  <a:cubicBezTo>
                    <a:pt x="163" y="164"/>
                    <a:pt x="163" y="164"/>
                    <a:pt x="163" y="164"/>
                  </a:cubicBezTo>
                  <a:cubicBezTo>
                    <a:pt x="181" y="147"/>
                    <a:pt x="192" y="123"/>
                    <a:pt x="192" y="96"/>
                  </a:cubicBezTo>
                  <a:cubicBezTo>
                    <a:pt x="192" y="43"/>
                    <a:pt x="148" y="0"/>
                    <a:pt x="96" y="0"/>
                  </a:cubicBezTo>
                  <a:cubicBezTo>
                    <a:pt x="43" y="0"/>
                    <a:pt x="0" y="43"/>
                    <a:pt x="0" y="96"/>
                  </a:cubicBezTo>
                  <a:cubicBezTo>
                    <a:pt x="0" y="123"/>
                    <a:pt x="11" y="147"/>
                    <a:pt x="28" y="164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54" name="ïṣļïḍê"/>
            <p:cNvSpPr/>
            <p:nvPr/>
          </p:nvSpPr>
          <p:spPr bwMode="auto">
            <a:xfrm>
              <a:off x="10401" y="1914"/>
              <a:ext cx="210" cy="114"/>
            </a:xfrm>
            <a:custGeom>
              <a:avLst/>
              <a:gdLst>
                <a:gd name="T0" fmla="*/ 36 w 37"/>
                <a:gd name="T1" fmla="*/ 20 h 20"/>
                <a:gd name="T2" fmla="*/ 22 w 37"/>
                <a:gd name="T3" fmla="*/ 16 h 20"/>
                <a:gd name="T4" fmla="*/ 0 w 37"/>
                <a:gd name="T5" fmla="*/ 20 h 20"/>
                <a:gd name="T6" fmla="*/ 1 w 37"/>
                <a:gd name="T7" fmla="*/ 16 h 20"/>
                <a:gd name="T8" fmla="*/ 12 w 37"/>
                <a:gd name="T9" fmla="*/ 14 h 20"/>
                <a:gd name="T10" fmla="*/ 19 w 37"/>
                <a:gd name="T11" fmla="*/ 14 h 20"/>
                <a:gd name="T12" fmla="*/ 13 w 37"/>
                <a:gd name="T13" fmla="*/ 10 h 20"/>
                <a:gd name="T14" fmla="*/ 5 w 37"/>
                <a:gd name="T15" fmla="*/ 3 h 20"/>
                <a:gd name="T16" fmla="*/ 6 w 37"/>
                <a:gd name="T17" fmla="*/ 0 h 20"/>
                <a:gd name="T18" fmla="*/ 23 w 37"/>
                <a:gd name="T19" fmla="*/ 13 h 20"/>
                <a:gd name="T20" fmla="*/ 37 w 37"/>
                <a:gd name="T21" fmla="*/ 17 h 20"/>
                <a:gd name="T22" fmla="*/ 36 w 37"/>
                <a:gd name="T23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7" h="20">
                  <a:moveTo>
                    <a:pt x="36" y="20"/>
                  </a:moveTo>
                  <a:cubicBezTo>
                    <a:pt x="22" y="16"/>
                    <a:pt x="22" y="16"/>
                    <a:pt x="22" y="16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4" y="14"/>
                    <a:pt x="17" y="14"/>
                    <a:pt x="19" y="14"/>
                  </a:cubicBezTo>
                  <a:cubicBezTo>
                    <a:pt x="17" y="13"/>
                    <a:pt x="15" y="11"/>
                    <a:pt x="13" y="10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3" y="13"/>
                    <a:pt x="23" y="13"/>
                    <a:pt x="23" y="13"/>
                  </a:cubicBezTo>
                  <a:cubicBezTo>
                    <a:pt x="37" y="17"/>
                    <a:pt x="37" y="17"/>
                    <a:pt x="37" y="17"/>
                  </a:cubicBezTo>
                  <a:lnTo>
                    <a:pt x="36" y="20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</p:grpSp>
      <p:sp>
        <p:nvSpPr>
          <p:cNvPr id="14" name="椭圆 13"/>
          <p:cNvSpPr/>
          <p:nvPr/>
        </p:nvSpPr>
        <p:spPr>
          <a:xfrm>
            <a:off x="1939336" y="2420811"/>
            <a:ext cx="1592179" cy="1592179"/>
          </a:xfrm>
          <a:prstGeom prst="ellipse">
            <a:avLst/>
          </a:prstGeom>
          <a:solidFill>
            <a:srgbClr val="1F4D8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9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64661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D6C8F6DF-EABF-A0A2-5994-B96D50196DC9}"/>
              </a:ext>
            </a:extLst>
          </p:cNvPr>
          <p:cNvGrpSpPr/>
          <p:nvPr/>
        </p:nvGrpSpPr>
        <p:grpSpPr>
          <a:xfrm>
            <a:off x="0" y="-77584"/>
            <a:ext cx="12192000" cy="1162105"/>
            <a:chOff x="0" y="-47031"/>
            <a:chExt cx="12192000" cy="1445342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3151F1AA-537B-7B6E-C316-F9E93ED1A7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78925"/>
            <a:stretch/>
          </p:blipFill>
          <p:spPr>
            <a:xfrm>
              <a:off x="0" y="-47031"/>
              <a:ext cx="12192000" cy="1445342"/>
            </a:xfrm>
            <a:prstGeom prst="rect">
              <a:avLst/>
            </a:prstGeom>
          </p:spPr>
        </p:pic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B18E5703-AAE0-3FBC-DA74-A0A08AC2AF83}"/>
                </a:ext>
              </a:extLst>
            </p:cNvPr>
            <p:cNvSpPr/>
            <p:nvPr/>
          </p:nvSpPr>
          <p:spPr>
            <a:xfrm>
              <a:off x="497840" y="254000"/>
              <a:ext cx="7630160" cy="635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zh-CN" altLang="en-US" sz="3600" b="1" i="0" dirty="0">
                  <a:solidFill>
                    <a:srgbClr val="1B4975"/>
                  </a:solidFill>
                  <a:effectLst/>
                  <a:latin typeface="+mn-ea"/>
                </a:rPr>
                <a:t>预期成果</a:t>
              </a:r>
              <a:endParaRPr lang="zh-CN" altLang="en-US" sz="3600" b="1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1C3D92A2-53DC-37B1-F59F-4A397124ED3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16"/>
          <a:stretch/>
        </p:blipFill>
        <p:spPr>
          <a:xfrm>
            <a:off x="7563839" y="1009271"/>
            <a:ext cx="4304561" cy="4921013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CB74DC60-566B-4FAC-6100-44000755B14C}"/>
              </a:ext>
            </a:extLst>
          </p:cNvPr>
          <p:cNvSpPr txBox="1"/>
          <p:nvPr/>
        </p:nvSpPr>
        <p:spPr>
          <a:xfrm>
            <a:off x="7989903" y="5965796"/>
            <a:ext cx="35347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灾害遥感图像生成样例 </a:t>
            </a:r>
            <a:endParaRPr lang="en-US" altLang="zh-CN" sz="1600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ctr"/>
            <a:r>
              <a:rPr lang="en-US" altLang="zh-CN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(Image Credits: DiffusionSat [2])</a:t>
            </a:r>
            <a:endParaRPr lang="zh-CN" altLang="en-US" sz="1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A01EA796-1F6A-FA91-B67B-6FB5475439C6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293538" y="1729993"/>
            <a:ext cx="7090178" cy="35548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</a:pPr>
            <a:r>
              <a:rPr lang="zh-CN" altLang="zh-CN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高质量的灾害遥感图像生成</a:t>
            </a: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zh-CN" altLang="zh-CN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生成高分辨率、精确的灾害遥感图像</a:t>
            </a: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zh-CN" altLang="zh-CN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图像细节丰富，准确反映灾害情况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</a:pPr>
            <a:r>
              <a:rPr lang="zh-CN" altLang="zh-CN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扩散模型的性能评估</a:t>
            </a: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zh-CN" altLang="zh-CN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与传统方法对比，显著提高图像质量和效率</a:t>
            </a: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zh-CN" altLang="zh-CN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验证模型在不同灾害场景下的适用性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</a:pPr>
            <a:r>
              <a:rPr lang="zh-CN" altLang="zh-CN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实际应用价值和贡献</a:t>
            </a: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zh-CN" altLang="zh-CN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支持灾害监测和应急响应，提高决策及时性和准确性</a:t>
            </a: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zh-CN" altLang="zh-CN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提供高效的遥感图像生成工具，为相关研究提供基础数据和技术支持</a:t>
            </a:r>
          </a:p>
        </p:txBody>
      </p:sp>
    </p:spTree>
    <p:extLst>
      <p:ext uri="{BB962C8B-B14F-4D97-AF65-F5344CB8AC3E}">
        <p14:creationId xmlns:p14="http://schemas.microsoft.com/office/powerpoint/2010/main" val="1186181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45805" y="294968"/>
            <a:ext cx="1961536" cy="1696064"/>
          </a:xfrm>
          <a:prstGeom prst="rect">
            <a:avLst/>
          </a:pr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9984658" y="4866967"/>
            <a:ext cx="1961536" cy="1696064"/>
          </a:xfrm>
          <a:prstGeom prst="rect">
            <a:avLst/>
          </a:pr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圆角矩形 5"/>
          <p:cNvSpPr/>
          <p:nvPr/>
        </p:nvSpPr>
        <p:spPr>
          <a:xfrm>
            <a:off x="403122" y="449825"/>
            <a:ext cx="11385755" cy="5958349"/>
          </a:xfrm>
          <a:prstGeom prst="roundRect">
            <a:avLst>
              <a:gd name="adj" fmla="val 1568"/>
            </a:avLst>
          </a:prstGeom>
          <a:solidFill>
            <a:schemeClr val="bg1"/>
          </a:solidFill>
          <a:ln>
            <a:noFill/>
          </a:ln>
          <a:effectLst>
            <a:glow rad="228600">
              <a:srgbClr val="02615A">
                <a:alpha val="3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6"/>
          <p:cNvGrpSpPr/>
          <p:nvPr/>
        </p:nvGrpSpPr>
        <p:grpSpPr>
          <a:xfrm>
            <a:off x="4476985" y="2714351"/>
            <a:ext cx="4556948" cy="1008189"/>
            <a:chOff x="4476985" y="2703555"/>
            <a:chExt cx="4556948" cy="1008189"/>
          </a:xfrm>
        </p:grpSpPr>
        <p:sp>
          <p:nvSpPr>
            <p:cNvPr id="8" name="文本框 7"/>
            <p:cNvSpPr txBox="1"/>
            <p:nvPr/>
          </p:nvSpPr>
          <p:spPr>
            <a:xfrm>
              <a:off x="4476985" y="2703555"/>
              <a:ext cx="4556948" cy="92333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dist"/>
              <a:r>
                <a:rPr lang="zh-CN" altLang="en-US" sz="5400" b="1" dirty="0">
                  <a:solidFill>
                    <a:srgbClr val="1C4885"/>
                  </a:solidFill>
                  <a:latin typeface="微软雅黑" panose="020B0503020204020204" pitchFamily="34" charset="-122"/>
                </a:rPr>
                <a:t>现有进展</a:t>
              </a:r>
            </a:p>
          </p:txBody>
        </p:sp>
        <p:cxnSp>
          <p:nvCxnSpPr>
            <p:cNvPr id="9" name="直接连接符 8"/>
            <p:cNvCxnSpPr/>
            <p:nvPr/>
          </p:nvCxnSpPr>
          <p:spPr>
            <a:xfrm>
              <a:off x="4604288" y="3711744"/>
              <a:ext cx="4294179" cy="0"/>
            </a:xfrm>
            <a:prstGeom prst="line">
              <a:avLst/>
            </a:prstGeom>
            <a:ln w="254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6" name="组合 85"/>
          <p:cNvGrpSpPr/>
          <p:nvPr/>
        </p:nvGrpSpPr>
        <p:grpSpPr>
          <a:xfrm>
            <a:off x="10581005" y="789940"/>
            <a:ext cx="766445" cy="770255"/>
            <a:chOff x="8754" y="785"/>
            <a:chExt cx="1958" cy="1968"/>
          </a:xfrm>
        </p:grpSpPr>
        <p:sp>
          <p:nvSpPr>
            <p:cNvPr id="2" name="íṡḷîḍê"/>
            <p:cNvSpPr/>
            <p:nvPr/>
          </p:nvSpPr>
          <p:spPr bwMode="auto">
            <a:xfrm>
              <a:off x="9285" y="1408"/>
              <a:ext cx="897" cy="828"/>
            </a:xfrm>
            <a:custGeom>
              <a:avLst/>
              <a:gdLst>
                <a:gd name="T0" fmla="*/ 154 w 159"/>
                <a:gd name="T1" fmla="*/ 43 h 146"/>
                <a:gd name="T2" fmla="*/ 133 w 159"/>
                <a:gd name="T3" fmla="*/ 41 h 146"/>
                <a:gd name="T4" fmla="*/ 159 w 159"/>
                <a:gd name="T5" fmla="*/ 25 h 146"/>
                <a:gd name="T6" fmla="*/ 133 w 159"/>
                <a:gd name="T7" fmla="*/ 24 h 146"/>
                <a:gd name="T8" fmla="*/ 97 w 159"/>
                <a:gd name="T9" fmla="*/ 38 h 146"/>
                <a:gd name="T10" fmla="*/ 106 w 159"/>
                <a:gd name="T11" fmla="*/ 24 h 146"/>
                <a:gd name="T12" fmla="*/ 72 w 159"/>
                <a:gd name="T13" fmla="*/ 34 h 146"/>
                <a:gd name="T14" fmla="*/ 66 w 159"/>
                <a:gd name="T15" fmla="*/ 36 h 146"/>
                <a:gd name="T16" fmla="*/ 0 w 159"/>
                <a:gd name="T17" fmla="*/ 23 h 146"/>
                <a:gd name="T18" fmla="*/ 28 w 159"/>
                <a:gd name="T19" fmla="*/ 34 h 146"/>
                <a:gd name="T20" fmla="*/ 30 w 159"/>
                <a:gd name="T21" fmla="*/ 41 h 146"/>
                <a:gd name="T22" fmla="*/ 11 w 159"/>
                <a:gd name="T23" fmla="*/ 40 h 146"/>
                <a:gd name="T24" fmla="*/ 41 w 159"/>
                <a:gd name="T25" fmla="*/ 60 h 146"/>
                <a:gd name="T26" fmla="*/ 24 w 159"/>
                <a:gd name="T27" fmla="*/ 60 h 146"/>
                <a:gd name="T28" fmla="*/ 46 w 159"/>
                <a:gd name="T29" fmla="*/ 79 h 146"/>
                <a:gd name="T30" fmla="*/ 35 w 159"/>
                <a:gd name="T31" fmla="*/ 78 h 146"/>
                <a:gd name="T32" fmla="*/ 54 w 159"/>
                <a:gd name="T33" fmla="*/ 92 h 146"/>
                <a:gd name="T34" fmla="*/ 54 w 159"/>
                <a:gd name="T35" fmla="*/ 96 h 146"/>
                <a:gd name="T36" fmla="*/ 46 w 159"/>
                <a:gd name="T37" fmla="*/ 96 h 146"/>
                <a:gd name="T38" fmla="*/ 64 w 159"/>
                <a:gd name="T39" fmla="*/ 108 h 146"/>
                <a:gd name="T40" fmla="*/ 64 w 159"/>
                <a:gd name="T41" fmla="*/ 114 h 146"/>
                <a:gd name="T42" fmla="*/ 60 w 159"/>
                <a:gd name="T43" fmla="*/ 115 h 146"/>
                <a:gd name="T44" fmla="*/ 81 w 159"/>
                <a:gd name="T45" fmla="*/ 146 h 146"/>
                <a:gd name="T46" fmla="*/ 103 w 159"/>
                <a:gd name="T47" fmla="*/ 117 h 146"/>
                <a:gd name="T48" fmla="*/ 98 w 159"/>
                <a:gd name="T49" fmla="*/ 114 h 146"/>
                <a:gd name="T50" fmla="*/ 99 w 159"/>
                <a:gd name="T51" fmla="*/ 107 h 146"/>
                <a:gd name="T52" fmla="*/ 115 w 159"/>
                <a:gd name="T53" fmla="*/ 97 h 146"/>
                <a:gd name="T54" fmla="*/ 112 w 159"/>
                <a:gd name="T55" fmla="*/ 92 h 146"/>
                <a:gd name="T56" fmla="*/ 131 w 159"/>
                <a:gd name="T57" fmla="*/ 79 h 146"/>
                <a:gd name="T58" fmla="*/ 119 w 159"/>
                <a:gd name="T59" fmla="*/ 79 h 146"/>
                <a:gd name="T60" fmla="*/ 117 w 159"/>
                <a:gd name="T61" fmla="*/ 75 h 146"/>
                <a:gd name="T62" fmla="*/ 141 w 159"/>
                <a:gd name="T63" fmla="*/ 59 h 146"/>
                <a:gd name="T64" fmla="*/ 125 w 159"/>
                <a:gd name="T65" fmla="*/ 58 h 146"/>
                <a:gd name="T66" fmla="*/ 124 w 159"/>
                <a:gd name="T67" fmla="*/ 54 h 146"/>
                <a:gd name="T68" fmla="*/ 154 w 159"/>
                <a:gd name="T69" fmla="*/ 4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59" h="146">
                  <a:moveTo>
                    <a:pt x="154" y="43"/>
                  </a:moveTo>
                  <a:cubicBezTo>
                    <a:pt x="133" y="41"/>
                    <a:pt x="133" y="41"/>
                    <a:pt x="133" y="41"/>
                  </a:cubicBezTo>
                  <a:cubicBezTo>
                    <a:pt x="137" y="34"/>
                    <a:pt x="155" y="37"/>
                    <a:pt x="159" y="25"/>
                  </a:cubicBezTo>
                  <a:cubicBezTo>
                    <a:pt x="133" y="24"/>
                    <a:pt x="133" y="24"/>
                    <a:pt x="133" y="24"/>
                  </a:cubicBezTo>
                  <a:cubicBezTo>
                    <a:pt x="114" y="21"/>
                    <a:pt x="107" y="39"/>
                    <a:pt x="97" y="38"/>
                  </a:cubicBezTo>
                  <a:cubicBezTo>
                    <a:pt x="88" y="29"/>
                    <a:pt x="100" y="28"/>
                    <a:pt x="106" y="24"/>
                  </a:cubicBezTo>
                  <a:cubicBezTo>
                    <a:pt x="80" y="0"/>
                    <a:pt x="72" y="32"/>
                    <a:pt x="72" y="34"/>
                  </a:cubicBezTo>
                  <a:cubicBezTo>
                    <a:pt x="71" y="37"/>
                    <a:pt x="68" y="38"/>
                    <a:pt x="66" y="36"/>
                  </a:cubicBezTo>
                  <a:cubicBezTo>
                    <a:pt x="58" y="12"/>
                    <a:pt x="33" y="22"/>
                    <a:pt x="0" y="23"/>
                  </a:cubicBezTo>
                  <a:cubicBezTo>
                    <a:pt x="8" y="31"/>
                    <a:pt x="17" y="32"/>
                    <a:pt x="28" y="34"/>
                  </a:cubicBezTo>
                  <a:cubicBezTo>
                    <a:pt x="30" y="36"/>
                    <a:pt x="32" y="38"/>
                    <a:pt x="30" y="41"/>
                  </a:cubicBezTo>
                  <a:cubicBezTo>
                    <a:pt x="11" y="40"/>
                    <a:pt x="11" y="40"/>
                    <a:pt x="11" y="40"/>
                  </a:cubicBezTo>
                  <a:cubicBezTo>
                    <a:pt x="19" y="58"/>
                    <a:pt x="35" y="49"/>
                    <a:pt x="41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5" y="75"/>
                    <a:pt x="41" y="68"/>
                    <a:pt x="46" y="79"/>
                  </a:cubicBezTo>
                  <a:cubicBezTo>
                    <a:pt x="35" y="78"/>
                    <a:pt x="35" y="78"/>
                    <a:pt x="35" y="78"/>
                  </a:cubicBezTo>
                  <a:cubicBezTo>
                    <a:pt x="40" y="90"/>
                    <a:pt x="48" y="91"/>
                    <a:pt x="54" y="92"/>
                  </a:cubicBezTo>
                  <a:cubicBezTo>
                    <a:pt x="54" y="96"/>
                    <a:pt x="54" y="96"/>
                    <a:pt x="54" y="96"/>
                  </a:cubicBezTo>
                  <a:cubicBezTo>
                    <a:pt x="46" y="96"/>
                    <a:pt x="46" y="96"/>
                    <a:pt x="46" y="96"/>
                  </a:cubicBezTo>
                  <a:cubicBezTo>
                    <a:pt x="46" y="104"/>
                    <a:pt x="57" y="109"/>
                    <a:pt x="64" y="108"/>
                  </a:cubicBezTo>
                  <a:cubicBezTo>
                    <a:pt x="64" y="114"/>
                    <a:pt x="64" y="114"/>
                    <a:pt x="64" y="114"/>
                  </a:cubicBezTo>
                  <a:cubicBezTo>
                    <a:pt x="60" y="115"/>
                    <a:pt x="60" y="115"/>
                    <a:pt x="60" y="115"/>
                  </a:cubicBezTo>
                  <a:cubicBezTo>
                    <a:pt x="81" y="146"/>
                    <a:pt x="81" y="146"/>
                    <a:pt x="81" y="146"/>
                  </a:cubicBezTo>
                  <a:cubicBezTo>
                    <a:pt x="103" y="117"/>
                    <a:pt x="103" y="117"/>
                    <a:pt x="103" y="117"/>
                  </a:cubicBezTo>
                  <a:cubicBezTo>
                    <a:pt x="98" y="114"/>
                    <a:pt x="98" y="114"/>
                    <a:pt x="98" y="114"/>
                  </a:cubicBezTo>
                  <a:cubicBezTo>
                    <a:pt x="99" y="107"/>
                    <a:pt x="99" y="107"/>
                    <a:pt x="99" y="107"/>
                  </a:cubicBezTo>
                  <a:cubicBezTo>
                    <a:pt x="105" y="108"/>
                    <a:pt x="111" y="106"/>
                    <a:pt x="115" y="97"/>
                  </a:cubicBezTo>
                  <a:cubicBezTo>
                    <a:pt x="114" y="95"/>
                    <a:pt x="99" y="99"/>
                    <a:pt x="112" y="92"/>
                  </a:cubicBezTo>
                  <a:cubicBezTo>
                    <a:pt x="120" y="91"/>
                    <a:pt x="125" y="85"/>
                    <a:pt x="131" y="79"/>
                  </a:cubicBezTo>
                  <a:cubicBezTo>
                    <a:pt x="119" y="79"/>
                    <a:pt x="119" y="79"/>
                    <a:pt x="119" y="79"/>
                  </a:cubicBezTo>
                  <a:cubicBezTo>
                    <a:pt x="117" y="78"/>
                    <a:pt x="116" y="76"/>
                    <a:pt x="117" y="75"/>
                  </a:cubicBezTo>
                  <a:cubicBezTo>
                    <a:pt x="125" y="74"/>
                    <a:pt x="137" y="70"/>
                    <a:pt x="141" y="59"/>
                  </a:cubicBezTo>
                  <a:cubicBezTo>
                    <a:pt x="125" y="58"/>
                    <a:pt x="125" y="58"/>
                    <a:pt x="125" y="58"/>
                  </a:cubicBezTo>
                  <a:cubicBezTo>
                    <a:pt x="122" y="57"/>
                    <a:pt x="123" y="55"/>
                    <a:pt x="124" y="54"/>
                  </a:cubicBezTo>
                  <a:cubicBezTo>
                    <a:pt x="134" y="54"/>
                    <a:pt x="145" y="50"/>
                    <a:pt x="154" y="43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3" name="íŝḻiḍè"/>
            <p:cNvSpPr/>
            <p:nvPr/>
          </p:nvSpPr>
          <p:spPr bwMode="auto">
            <a:xfrm>
              <a:off x="8856" y="1941"/>
              <a:ext cx="231" cy="183"/>
            </a:xfrm>
            <a:custGeom>
              <a:avLst/>
              <a:gdLst>
                <a:gd name="T0" fmla="*/ 6 w 41"/>
                <a:gd name="T1" fmla="*/ 15 h 32"/>
                <a:gd name="T2" fmla="*/ 9 w 41"/>
                <a:gd name="T3" fmla="*/ 16 h 32"/>
                <a:gd name="T4" fmla="*/ 37 w 41"/>
                <a:gd name="T5" fmla="*/ 18 h 32"/>
                <a:gd name="T6" fmla="*/ 41 w 41"/>
                <a:gd name="T7" fmla="*/ 16 h 32"/>
                <a:gd name="T8" fmla="*/ 32 w 41"/>
                <a:gd name="T9" fmla="*/ 0 h 32"/>
                <a:gd name="T10" fmla="*/ 28 w 41"/>
                <a:gd name="T11" fmla="*/ 1 h 32"/>
                <a:gd name="T12" fmla="*/ 35 w 41"/>
                <a:gd name="T13" fmla="*/ 14 h 32"/>
                <a:gd name="T14" fmla="*/ 30 w 41"/>
                <a:gd name="T15" fmla="*/ 13 h 32"/>
                <a:gd name="T16" fmla="*/ 4 w 41"/>
                <a:gd name="T17" fmla="*/ 12 h 32"/>
                <a:gd name="T18" fmla="*/ 0 w 41"/>
                <a:gd name="T19" fmla="*/ 14 h 32"/>
                <a:gd name="T20" fmla="*/ 10 w 41"/>
                <a:gd name="T21" fmla="*/ 32 h 32"/>
                <a:gd name="T22" fmla="*/ 14 w 41"/>
                <a:gd name="T23" fmla="*/ 30 h 32"/>
                <a:gd name="T24" fmla="*/ 6 w 41"/>
                <a:gd name="T25" fmla="*/ 15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" h="32">
                  <a:moveTo>
                    <a:pt x="6" y="15"/>
                  </a:moveTo>
                  <a:cubicBezTo>
                    <a:pt x="9" y="16"/>
                    <a:pt x="9" y="16"/>
                    <a:pt x="9" y="16"/>
                  </a:cubicBezTo>
                  <a:cubicBezTo>
                    <a:pt x="37" y="18"/>
                    <a:pt x="37" y="18"/>
                    <a:pt x="37" y="18"/>
                  </a:cubicBezTo>
                  <a:cubicBezTo>
                    <a:pt x="41" y="16"/>
                    <a:pt x="41" y="16"/>
                    <a:pt x="41" y="16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28" y="1"/>
                    <a:pt x="28" y="1"/>
                    <a:pt x="28" y="1"/>
                  </a:cubicBezTo>
                  <a:cubicBezTo>
                    <a:pt x="35" y="14"/>
                    <a:pt x="35" y="14"/>
                    <a:pt x="35" y="14"/>
                  </a:cubicBezTo>
                  <a:cubicBezTo>
                    <a:pt x="34" y="14"/>
                    <a:pt x="32" y="14"/>
                    <a:pt x="30" y="13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4" y="30"/>
                    <a:pt x="14" y="30"/>
                    <a:pt x="14" y="30"/>
                  </a:cubicBezTo>
                  <a:lnTo>
                    <a:pt x="6" y="15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11" name="îS1iďê"/>
            <p:cNvSpPr/>
            <p:nvPr/>
          </p:nvSpPr>
          <p:spPr bwMode="auto">
            <a:xfrm>
              <a:off x="8918" y="2054"/>
              <a:ext cx="226" cy="176"/>
            </a:xfrm>
            <a:custGeom>
              <a:avLst/>
              <a:gdLst>
                <a:gd name="T0" fmla="*/ 128 w 131"/>
                <a:gd name="T1" fmla="*/ 46 h 102"/>
                <a:gd name="T2" fmla="*/ 85 w 131"/>
                <a:gd name="T3" fmla="*/ 66 h 102"/>
                <a:gd name="T4" fmla="*/ 66 w 131"/>
                <a:gd name="T5" fmla="*/ 30 h 102"/>
                <a:gd name="T6" fmla="*/ 108 w 131"/>
                <a:gd name="T7" fmla="*/ 10 h 102"/>
                <a:gd name="T8" fmla="*/ 105 w 131"/>
                <a:gd name="T9" fmla="*/ 0 h 102"/>
                <a:gd name="T10" fmla="*/ 0 w 131"/>
                <a:gd name="T11" fmla="*/ 46 h 102"/>
                <a:gd name="T12" fmla="*/ 7 w 131"/>
                <a:gd name="T13" fmla="*/ 56 h 102"/>
                <a:gd name="T14" fmla="*/ 56 w 131"/>
                <a:gd name="T15" fmla="*/ 33 h 102"/>
                <a:gd name="T16" fmla="*/ 72 w 131"/>
                <a:gd name="T17" fmla="*/ 73 h 102"/>
                <a:gd name="T18" fmla="*/ 23 w 131"/>
                <a:gd name="T19" fmla="*/ 92 h 102"/>
                <a:gd name="T20" fmla="*/ 30 w 131"/>
                <a:gd name="T21" fmla="*/ 102 h 102"/>
                <a:gd name="T22" fmla="*/ 131 w 131"/>
                <a:gd name="T23" fmla="*/ 56 h 102"/>
                <a:gd name="T24" fmla="*/ 128 w 131"/>
                <a:gd name="T25" fmla="*/ 46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1" h="102">
                  <a:moveTo>
                    <a:pt x="128" y="46"/>
                  </a:moveTo>
                  <a:lnTo>
                    <a:pt x="85" y="66"/>
                  </a:lnTo>
                  <a:lnTo>
                    <a:pt x="66" y="30"/>
                  </a:lnTo>
                  <a:lnTo>
                    <a:pt x="108" y="10"/>
                  </a:lnTo>
                  <a:lnTo>
                    <a:pt x="105" y="0"/>
                  </a:lnTo>
                  <a:lnTo>
                    <a:pt x="0" y="46"/>
                  </a:lnTo>
                  <a:lnTo>
                    <a:pt x="7" y="56"/>
                  </a:lnTo>
                  <a:lnTo>
                    <a:pt x="56" y="33"/>
                  </a:lnTo>
                  <a:lnTo>
                    <a:pt x="72" y="73"/>
                  </a:lnTo>
                  <a:lnTo>
                    <a:pt x="23" y="92"/>
                  </a:lnTo>
                  <a:lnTo>
                    <a:pt x="30" y="102"/>
                  </a:lnTo>
                  <a:lnTo>
                    <a:pt x="131" y="56"/>
                  </a:lnTo>
                  <a:lnTo>
                    <a:pt x="128" y="46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13" name="i$ḷíḓe"/>
            <p:cNvSpPr/>
            <p:nvPr/>
          </p:nvSpPr>
          <p:spPr bwMode="auto">
            <a:xfrm>
              <a:off x="8980" y="2173"/>
              <a:ext cx="226" cy="176"/>
            </a:xfrm>
            <a:custGeom>
              <a:avLst/>
              <a:gdLst>
                <a:gd name="T0" fmla="*/ 72 w 131"/>
                <a:gd name="T1" fmla="*/ 76 h 102"/>
                <a:gd name="T2" fmla="*/ 85 w 131"/>
                <a:gd name="T3" fmla="*/ 69 h 102"/>
                <a:gd name="T4" fmla="*/ 66 w 131"/>
                <a:gd name="T5" fmla="*/ 30 h 102"/>
                <a:gd name="T6" fmla="*/ 98 w 131"/>
                <a:gd name="T7" fmla="*/ 17 h 102"/>
                <a:gd name="T8" fmla="*/ 118 w 131"/>
                <a:gd name="T9" fmla="*/ 56 h 102"/>
                <a:gd name="T10" fmla="*/ 131 w 131"/>
                <a:gd name="T11" fmla="*/ 53 h 102"/>
                <a:gd name="T12" fmla="*/ 105 w 131"/>
                <a:gd name="T13" fmla="*/ 0 h 102"/>
                <a:gd name="T14" fmla="*/ 0 w 131"/>
                <a:gd name="T15" fmla="*/ 50 h 102"/>
                <a:gd name="T16" fmla="*/ 30 w 131"/>
                <a:gd name="T17" fmla="*/ 102 h 102"/>
                <a:gd name="T18" fmla="*/ 39 w 131"/>
                <a:gd name="T19" fmla="*/ 96 h 102"/>
                <a:gd name="T20" fmla="*/ 20 w 131"/>
                <a:gd name="T21" fmla="*/ 53 h 102"/>
                <a:gd name="T22" fmla="*/ 52 w 131"/>
                <a:gd name="T23" fmla="*/ 36 h 102"/>
                <a:gd name="T24" fmla="*/ 72 w 131"/>
                <a:gd name="T25" fmla="*/ 76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1" h="102">
                  <a:moveTo>
                    <a:pt x="72" y="76"/>
                  </a:moveTo>
                  <a:lnTo>
                    <a:pt x="85" y="69"/>
                  </a:lnTo>
                  <a:lnTo>
                    <a:pt x="66" y="30"/>
                  </a:lnTo>
                  <a:lnTo>
                    <a:pt x="98" y="17"/>
                  </a:lnTo>
                  <a:lnTo>
                    <a:pt x="118" y="56"/>
                  </a:lnTo>
                  <a:lnTo>
                    <a:pt x="131" y="53"/>
                  </a:lnTo>
                  <a:lnTo>
                    <a:pt x="105" y="0"/>
                  </a:lnTo>
                  <a:lnTo>
                    <a:pt x="0" y="50"/>
                  </a:lnTo>
                  <a:lnTo>
                    <a:pt x="30" y="102"/>
                  </a:lnTo>
                  <a:lnTo>
                    <a:pt x="39" y="96"/>
                  </a:lnTo>
                  <a:lnTo>
                    <a:pt x="20" y="53"/>
                  </a:lnTo>
                  <a:lnTo>
                    <a:pt x="52" y="36"/>
                  </a:lnTo>
                  <a:lnTo>
                    <a:pt x="72" y="76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21" name="îş1íḍé"/>
            <p:cNvSpPr/>
            <p:nvPr/>
          </p:nvSpPr>
          <p:spPr bwMode="auto">
            <a:xfrm>
              <a:off x="9070" y="2292"/>
              <a:ext cx="181" cy="131"/>
            </a:xfrm>
            <a:custGeom>
              <a:avLst/>
              <a:gdLst>
                <a:gd name="T0" fmla="*/ 32 w 32"/>
                <a:gd name="T1" fmla="*/ 3 h 23"/>
                <a:gd name="T2" fmla="*/ 30 w 32"/>
                <a:gd name="T3" fmla="*/ 0 h 23"/>
                <a:gd name="T4" fmla="*/ 13 w 32"/>
                <a:gd name="T5" fmla="*/ 16 h 23"/>
                <a:gd name="T6" fmla="*/ 10 w 32"/>
                <a:gd name="T7" fmla="*/ 19 h 23"/>
                <a:gd name="T8" fmla="*/ 7 w 32"/>
                <a:gd name="T9" fmla="*/ 20 h 23"/>
                <a:gd name="T10" fmla="*/ 5 w 32"/>
                <a:gd name="T11" fmla="*/ 19 h 23"/>
                <a:gd name="T12" fmla="*/ 4 w 32"/>
                <a:gd name="T13" fmla="*/ 16 h 23"/>
                <a:gd name="T14" fmla="*/ 7 w 32"/>
                <a:gd name="T15" fmla="*/ 11 h 23"/>
                <a:gd name="T16" fmla="*/ 5 w 32"/>
                <a:gd name="T17" fmla="*/ 10 h 23"/>
                <a:gd name="T18" fmla="*/ 0 w 32"/>
                <a:gd name="T19" fmla="*/ 16 h 23"/>
                <a:gd name="T20" fmla="*/ 2 w 32"/>
                <a:gd name="T21" fmla="*/ 21 h 23"/>
                <a:gd name="T22" fmla="*/ 6 w 32"/>
                <a:gd name="T23" fmla="*/ 23 h 23"/>
                <a:gd name="T24" fmla="*/ 10 w 32"/>
                <a:gd name="T25" fmla="*/ 22 h 23"/>
                <a:gd name="T26" fmla="*/ 15 w 32"/>
                <a:gd name="T27" fmla="*/ 18 h 23"/>
                <a:gd name="T28" fmla="*/ 32 w 32"/>
                <a:gd name="T29" fmla="*/ 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2" h="23">
                  <a:moveTo>
                    <a:pt x="32" y="3"/>
                  </a:moveTo>
                  <a:cubicBezTo>
                    <a:pt x="30" y="0"/>
                    <a:pt x="30" y="0"/>
                    <a:pt x="30" y="0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1" y="18"/>
                    <a:pt x="10" y="19"/>
                    <a:pt x="10" y="19"/>
                  </a:cubicBezTo>
                  <a:cubicBezTo>
                    <a:pt x="9" y="19"/>
                    <a:pt x="8" y="20"/>
                    <a:pt x="7" y="20"/>
                  </a:cubicBezTo>
                  <a:cubicBezTo>
                    <a:pt x="6" y="20"/>
                    <a:pt x="6" y="19"/>
                    <a:pt x="5" y="19"/>
                  </a:cubicBezTo>
                  <a:cubicBezTo>
                    <a:pt x="4" y="18"/>
                    <a:pt x="4" y="17"/>
                    <a:pt x="4" y="16"/>
                  </a:cubicBezTo>
                  <a:cubicBezTo>
                    <a:pt x="4" y="15"/>
                    <a:pt x="6" y="13"/>
                    <a:pt x="7" y="11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2" y="12"/>
                    <a:pt x="1" y="14"/>
                    <a:pt x="0" y="16"/>
                  </a:cubicBezTo>
                  <a:cubicBezTo>
                    <a:pt x="0" y="18"/>
                    <a:pt x="1" y="20"/>
                    <a:pt x="2" y="21"/>
                  </a:cubicBezTo>
                  <a:cubicBezTo>
                    <a:pt x="3" y="22"/>
                    <a:pt x="4" y="23"/>
                    <a:pt x="6" y="23"/>
                  </a:cubicBezTo>
                  <a:cubicBezTo>
                    <a:pt x="7" y="23"/>
                    <a:pt x="9" y="23"/>
                    <a:pt x="10" y="22"/>
                  </a:cubicBezTo>
                  <a:cubicBezTo>
                    <a:pt x="12" y="22"/>
                    <a:pt x="13" y="20"/>
                    <a:pt x="15" y="18"/>
                  </a:cubicBezTo>
                  <a:lnTo>
                    <a:pt x="32" y="3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22" name="išḻïde"/>
            <p:cNvSpPr/>
            <p:nvPr/>
          </p:nvSpPr>
          <p:spPr bwMode="auto">
            <a:xfrm>
              <a:off x="9154" y="2322"/>
              <a:ext cx="148" cy="147"/>
            </a:xfrm>
            <a:custGeom>
              <a:avLst/>
              <a:gdLst>
                <a:gd name="T0" fmla="*/ 79 w 86"/>
                <a:gd name="T1" fmla="*/ 0 h 85"/>
                <a:gd name="T2" fmla="*/ 0 w 86"/>
                <a:gd name="T3" fmla="*/ 79 h 85"/>
                <a:gd name="T4" fmla="*/ 7 w 86"/>
                <a:gd name="T5" fmla="*/ 85 h 85"/>
                <a:gd name="T6" fmla="*/ 86 w 86"/>
                <a:gd name="T7" fmla="*/ 6 h 85"/>
                <a:gd name="T8" fmla="*/ 79 w 86"/>
                <a:gd name="T9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" h="85">
                  <a:moveTo>
                    <a:pt x="79" y="0"/>
                  </a:moveTo>
                  <a:lnTo>
                    <a:pt x="0" y="79"/>
                  </a:lnTo>
                  <a:lnTo>
                    <a:pt x="7" y="85"/>
                  </a:lnTo>
                  <a:lnTo>
                    <a:pt x="86" y="6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23" name="ís1ïḓè"/>
            <p:cNvSpPr/>
            <p:nvPr/>
          </p:nvSpPr>
          <p:spPr bwMode="auto">
            <a:xfrm>
              <a:off x="9184" y="2361"/>
              <a:ext cx="181" cy="198"/>
            </a:xfrm>
            <a:custGeom>
              <a:avLst/>
              <a:gdLst>
                <a:gd name="T0" fmla="*/ 29 w 32"/>
                <a:gd name="T1" fmla="*/ 0 h 35"/>
                <a:gd name="T2" fmla="*/ 0 w 32"/>
                <a:gd name="T3" fmla="*/ 21 h 35"/>
                <a:gd name="T4" fmla="*/ 3 w 32"/>
                <a:gd name="T5" fmla="*/ 23 h 35"/>
                <a:gd name="T6" fmla="*/ 12 w 32"/>
                <a:gd name="T7" fmla="*/ 17 h 35"/>
                <a:gd name="T8" fmla="*/ 20 w 32"/>
                <a:gd name="T9" fmla="*/ 23 h 35"/>
                <a:gd name="T10" fmla="*/ 16 w 32"/>
                <a:gd name="T11" fmla="*/ 33 h 35"/>
                <a:gd name="T12" fmla="*/ 19 w 32"/>
                <a:gd name="T13" fmla="*/ 35 h 35"/>
                <a:gd name="T14" fmla="*/ 32 w 32"/>
                <a:gd name="T15" fmla="*/ 3 h 35"/>
                <a:gd name="T16" fmla="*/ 29 w 32"/>
                <a:gd name="T17" fmla="*/ 0 h 35"/>
                <a:gd name="T18" fmla="*/ 25 w 32"/>
                <a:gd name="T19" fmla="*/ 11 h 35"/>
                <a:gd name="T20" fmla="*/ 22 w 32"/>
                <a:gd name="T21" fmla="*/ 20 h 35"/>
                <a:gd name="T22" fmla="*/ 15 w 32"/>
                <a:gd name="T23" fmla="*/ 15 h 35"/>
                <a:gd name="T24" fmla="*/ 23 w 32"/>
                <a:gd name="T25" fmla="*/ 8 h 35"/>
                <a:gd name="T26" fmla="*/ 28 w 32"/>
                <a:gd name="T27" fmla="*/ 4 h 35"/>
                <a:gd name="T28" fmla="*/ 25 w 32"/>
                <a:gd name="T29" fmla="*/ 11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2" h="35">
                  <a:moveTo>
                    <a:pt x="29" y="0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3" y="23"/>
                    <a:pt x="3" y="23"/>
                    <a:pt x="3" y="23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9" y="35"/>
                    <a:pt x="19" y="35"/>
                    <a:pt x="19" y="35"/>
                  </a:cubicBezTo>
                  <a:cubicBezTo>
                    <a:pt x="32" y="3"/>
                    <a:pt x="32" y="3"/>
                    <a:pt x="32" y="3"/>
                  </a:cubicBezTo>
                  <a:lnTo>
                    <a:pt x="29" y="0"/>
                  </a:lnTo>
                  <a:close/>
                  <a:moveTo>
                    <a:pt x="25" y="11"/>
                  </a:moveTo>
                  <a:cubicBezTo>
                    <a:pt x="22" y="20"/>
                    <a:pt x="22" y="20"/>
                    <a:pt x="22" y="20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5" y="7"/>
                    <a:pt x="27" y="6"/>
                    <a:pt x="28" y="4"/>
                  </a:cubicBezTo>
                  <a:cubicBezTo>
                    <a:pt x="28" y="6"/>
                    <a:pt x="27" y="8"/>
                    <a:pt x="25" y="11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24" name="ïṩlïďê"/>
            <p:cNvSpPr/>
            <p:nvPr/>
          </p:nvSpPr>
          <p:spPr bwMode="auto">
            <a:xfrm>
              <a:off x="9313" y="2394"/>
              <a:ext cx="198" cy="216"/>
            </a:xfrm>
            <a:custGeom>
              <a:avLst/>
              <a:gdLst>
                <a:gd name="T0" fmla="*/ 108 w 115"/>
                <a:gd name="T1" fmla="*/ 27 h 125"/>
                <a:gd name="T2" fmla="*/ 62 w 115"/>
                <a:gd name="T3" fmla="*/ 102 h 125"/>
                <a:gd name="T4" fmla="*/ 69 w 115"/>
                <a:gd name="T5" fmla="*/ 7 h 125"/>
                <a:gd name="T6" fmla="*/ 59 w 115"/>
                <a:gd name="T7" fmla="*/ 0 h 125"/>
                <a:gd name="T8" fmla="*/ 0 w 115"/>
                <a:gd name="T9" fmla="*/ 96 h 125"/>
                <a:gd name="T10" fmla="*/ 10 w 115"/>
                <a:gd name="T11" fmla="*/ 99 h 125"/>
                <a:gd name="T12" fmla="*/ 56 w 115"/>
                <a:gd name="T13" fmla="*/ 27 h 125"/>
                <a:gd name="T14" fmla="*/ 49 w 115"/>
                <a:gd name="T15" fmla="*/ 122 h 125"/>
                <a:gd name="T16" fmla="*/ 59 w 115"/>
                <a:gd name="T17" fmla="*/ 125 h 125"/>
                <a:gd name="T18" fmla="*/ 115 w 115"/>
                <a:gd name="T19" fmla="*/ 33 h 125"/>
                <a:gd name="T20" fmla="*/ 108 w 115"/>
                <a:gd name="T21" fmla="*/ 27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5" h="125">
                  <a:moveTo>
                    <a:pt x="108" y="27"/>
                  </a:moveTo>
                  <a:lnTo>
                    <a:pt x="62" y="102"/>
                  </a:lnTo>
                  <a:lnTo>
                    <a:pt x="69" y="7"/>
                  </a:lnTo>
                  <a:lnTo>
                    <a:pt x="59" y="0"/>
                  </a:lnTo>
                  <a:lnTo>
                    <a:pt x="0" y="96"/>
                  </a:lnTo>
                  <a:lnTo>
                    <a:pt x="10" y="99"/>
                  </a:lnTo>
                  <a:lnTo>
                    <a:pt x="56" y="27"/>
                  </a:lnTo>
                  <a:lnTo>
                    <a:pt x="49" y="122"/>
                  </a:lnTo>
                  <a:lnTo>
                    <a:pt x="59" y="125"/>
                  </a:lnTo>
                  <a:lnTo>
                    <a:pt x="115" y="33"/>
                  </a:lnTo>
                  <a:lnTo>
                    <a:pt x="108" y="27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25" name="íSliḋê"/>
            <p:cNvSpPr/>
            <p:nvPr/>
          </p:nvSpPr>
          <p:spPr bwMode="auto">
            <a:xfrm>
              <a:off x="9472" y="2458"/>
              <a:ext cx="140" cy="191"/>
            </a:xfrm>
            <a:custGeom>
              <a:avLst/>
              <a:gdLst>
                <a:gd name="T0" fmla="*/ 19 w 25"/>
                <a:gd name="T1" fmla="*/ 1 h 34"/>
                <a:gd name="T2" fmla="*/ 13 w 25"/>
                <a:gd name="T3" fmla="*/ 1 h 34"/>
                <a:gd name="T4" fmla="*/ 8 w 25"/>
                <a:gd name="T5" fmla="*/ 5 h 34"/>
                <a:gd name="T6" fmla="*/ 3 w 25"/>
                <a:gd name="T7" fmla="*/ 13 h 34"/>
                <a:gd name="T8" fmla="*/ 1 w 25"/>
                <a:gd name="T9" fmla="*/ 22 h 34"/>
                <a:gd name="T10" fmla="*/ 2 w 25"/>
                <a:gd name="T11" fmla="*/ 29 h 34"/>
                <a:gd name="T12" fmla="*/ 6 w 25"/>
                <a:gd name="T13" fmla="*/ 33 h 34"/>
                <a:gd name="T14" fmla="*/ 11 w 25"/>
                <a:gd name="T15" fmla="*/ 33 h 34"/>
                <a:gd name="T16" fmla="*/ 17 w 25"/>
                <a:gd name="T17" fmla="*/ 31 h 34"/>
                <a:gd name="T18" fmla="*/ 21 w 25"/>
                <a:gd name="T19" fmla="*/ 20 h 34"/>
                <a:gd name="T20" fmla="*/ 13 w 25"/>
                <a:gd name="T21" fmla="*/ 17 h 34"/>
                <a:gd name="T22" fmla="*/ 11 w 25"/>
                <a:gd name="T23" fmla="*/ 20 h 34"/>
                <a:gd name="T24" fmla="*/ 17 w 25"/>
                <a:gd name="T25" fmla="*/ 22 h 34"/>
                <a:gd name="T26" fmla="*/ 15 w 25"/>
                <a:gd name="T27" fmla="*/ 28 h 34"/>
                <a:gd name="T28" fmla="*/ 12 w 25"/>
                <a:gd name="T29" fmla="*/ 29 h 34"/>
                <a:gd name="T30" fmla="*/ 8 w 25"/>
                <a:gd name="T31" fmla="*/ 29 h 34"/>
                <a:gd name="T32" fmla="*/ 5 w 25"/>
                <a:gd name="T33" fmla="*/ 26 h 34"/>
                <a:gd name="T34" fmla="*/ 4 w 25"/>
                <a:gd name="T35" fmla="*/ 21 h 34"/>
                <a:gd name="T36" fmla="*/ 6 w 25"/>
                <a:gd name="T37" fmla="*/ 14 h 34"/>
                <a:gd name="T38" fmla="*/ 9 w 25"/>
                <a:gd name="T39" fmla="*/ 8 h 34"/>
                <a:gd name="T40" fmla="*/ 11 w 25"/>
                <a:gd name="T41" fmla="*/ 5 h 34"/>
                <a:gd name="T42" fmla="*/ 15 w 25"/>
                <a:gd name="T43" fmla="*/ 4 h 34"/>
                <a:gd name="T44" fmla="*/ 18 w 25"/>
                <a:gd name="T45" fmla="*/ 4 h 34"/>
                <a:gd name="T46" fmla="*/ 20 w 25"/>
                <a:gd name="T47" fmla="*/ 6 h 34"/>
                <a:gd name="T48" fmla="*/ 21 w 25"/>
                <a:gd name="T49" fmla="*/ 9 h 34"/>
                <a:gd name="T50" fmla="*/ 21 w 25"/>
                <a:gd name="T51" fmla="*/ 13 h 34"/>
                <a:gd name="T52" fmla="*/ 24 w 25"/>
                <a:gd name="T53" fmla="*/ 13 h 34"/>
                <a:gd name="T54" fmla="*/ 24 w 25"/>
                <a:gd name="T55" fmla="*/ 7 h 34"/>
                <a:gd name="T56" fmla="*/ 23 w 25"/>
                <a:gd name="T57" fmla="*/ 3 h 34"/>
                <a:gd name="T58" fmla="*/ 19 w 25"/>
                <a:gd name="T59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5" h="34">
                  <a:moveTo>
                    <a:pt x="19" y="1"/>
                  </a:moveTo>
                  <a:cubicBezTo>
                    <a:pt x="18" y="0"/>
                    <a:pt x="15" y="0"/>
                    <a:pt x="13" y="1"/>
                  </a:cubicBezTo>
                  <a:cubicBezTo>
                    <a:pt x="11" y="1"/>
                    <a:pt x="9" y="3"/>
                    <a:pt x="8" y="5"/>
                  </a:cubicBezTo>
                  <a:cubicBezTo>
                    <a:pt x="6" y="7"/>
                    <a:pt x="4" y="10"/>
                    <a:pt x="3" y="13"/>
                  </a:cubicBezTo>
                  <a:cubicBezTo>
                    <a:pt x="2" y="16"/>
                    <a:pt x="1" y="19"/>
                    <a:pt x="1" y="22"/>
                  </a:cubicBezTo>
                  <a:cubicBezTo>
                    <a:pt x="0" y="25"/>
                    <a:pt x="1" y="27"/>
                    <a:pt x="2" y="29"/>
                  </a:cubicBezTo>
                  <a:cubicBezTo>
                    <a:pt x="3" y="31"/>
                    <a:pt x="4" y="32"/>
                    <a:pt x="6" y="33"/>
                  </a:cubicBezTo>
                  <a:cubicBezTo>
                    <a:pt x="8" y="34"/>
                    <a:pt x="9" y="34"/>
                    <a:pt x="11" y="33"/>
                  </a:cubicBezTo>
                  <a:cubicBezTo>
                    <a:pt x="13" y="33"/>
                    <a:pt x="15" y="32"/>
                    <a:pt x="17" y="31"/>
                  </a:cubicBezTo>
                  <a:cubicBezTo>
                    <a:pt x="21" y="20"/>
                    <a:pt x="21" y="20"/>
                    <a:pt x="21" y="20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4" y="29"/>
                    <a:pt x="13" y="29"/>
                    <a:pt x="12" y="29"/>
                  </a:cubicBezTo>
                  <a:cubicBezTo>
                    <a:pt x="10" y="30"/>
                    <a:pt x="9" y="30"/>
                    <a:pt x="8" y="29"/>
                  </a:cubicBezTo>
                  <a:cubicBezTo>
                    <a:pt x="6" y="29"/>
                    <a:pt x="5" y="28"/>
                    <a:pt x="5" y="26"/>
                  </a:cubicBezTo>
                  <a:cubicBezTo>
                    <a:pt x="4" y="25"/>
                    <a:pt x="3" y="23"/>
                    <a:pt x="4" y="21"/>
                  </a:cubicBezTo>
                  <a:cubicBezTo>
                    <a:pt x="4" y="19"/>
                    <a:pt x="4" y="17"/>
                    <a:pt x="6" y="14"/>
                  </a:cubicBezTo>
                  <a:cubicBezTo>
                    <a:pt x="7" y="12"/>
                    <a:pt x="8" y="10"/>
                    <a:pt x="9" y="8"/>
                  </a:cubicBezTo>
                  <a:cubicBezTo>
                    <a:pt x="10" y="7"/>
                    <a:pt x="11" y="6"/>
                    <a:pt x="11" y="5"/>
                  </a:cubicBezTo>
                  <a:cubicBezTo>
                    <a:pt x="12" y="5"/>
                    <a:pt x="13" y="4"/>
                    <a:pt x="15" y="4"/>
                  </a:cubicBezTo>
                  <a:cubicBezTo>
                    <a:pt x="16" y="4"/>
                    <a:pt x="17" y="4"/>
                    <a:pt x="18" y="4"/>
                  </a:cubicBezTo>
                  <a:cubicBezTo>
                    <a:pt x="19" y="5"/>
                    <a:pt x="20" y="5"/>
                    <a:pt x="20" y="6"/>
                  </a:cubicBezTo>
                  <a:cubicBezTo>
                    <a:pt x="21" y="7"/>
                    <a:pt x="21" y="8"/>
                    <a:pt x="21" y="9"/>
                  </a:cubicBezTo>
                  <a:cubicBezTo>
                    <a:pt x="22" y="10"/>
                    <a:pt x="21" y="11"/>
                    <a:pt x="21" y="13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4" y="11"/>
                    <a:pt x="25" y="9"/>
                    <a:pt x="24" y="7"/>
                  </a:cubicBezTo>
                  <a:cubicBezTo>
                    <a:pt x="24" y="6"/>
                    <a:pt x="24" y="4"/>
                    <a:pt x="23" y="3"/>
                  </a:cubicBezTo>
                  <a:cubicBezTo>
                    <a:pt x="22" y="2"/>
                    <a:pt x="21" y="1"/>
                    <a:pt x="19" y="1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26" name="ísļîdè"/>
            <p:cNvSpPr/>
            <p:nvPr/>
          </p:nvSpPr>
          <p:spPr bwMode="auto">
            <a:xfrm>
              <a:off x="9686" y="2463"/>
              <a:ext cx="112" cy="193"/>
            </a:xfrm>
            <a:custGeom>
              <a:avLst/>
              <a:gdLst>
                <a:gd name="T0" fmla="*/ 17 w 20"/>
                <a:gd name="T1" fmla="*/ 19 h 34"/>
                <a:gd name="T2" fmla="*/ 15 w 20"/>
                <a:gd name="T3" fmla="*/ 27 h 34"/>
                <a:gd name="T4" fmla="*/ 10 w 20"/>
                <a:gd name="T5" fmla="*/ 30 h 34"/>
                <a:gd name="T6" fmla="*/ 7 w 20"/>
                <a:gd name="T7" fmla="*/ 29 h 34"/>
                <a:gd name="T8" fmla="*/ 4 w 20"/>
                <a:gd name="T9" fmla="*/ 25 h 34"/>
                <a:gd name="T10" fmla="*/ 4 w 20"/>
                <a:gd name="T11" fmla="*/ 19 h 34"/>
                <a:gd name="T12" fmla="*/ 4 w 20"/>
                <a:gd name="T13" fmla="*/ 0 h 34"/>
                <a:gd name="T14" fmla="*/ 0 w 20"/>
                <a:gd name="T15" fmla="*/ 0 h 34"/>
                <a:gd name="T16" fmla="*/ 0 w 20"/>
                <a:gd name="T17" fmla="*/ 19 h 34"/>
                <a:gd name="T18" fmla="*/ 1 w 20"/>
                <a:gd name="T19" fmla="*/ 27 h 34"/>
                <a:gd name="T20" fmla="*/ 5 w 20"/>
                <a:gd name="T21" fmla="*/ 32 h 34"/>
                <a:gd name="T22" fmla="*/ 10 w 20"/>
                <a:gd name="T23" fmla="*/ 34 h 34"/>
                <a:gd name="T24" fmla="*/ 16 w 20"/>
                <a:gd name="T25" fmla="*/ 32 h 34"/>
                <a:gd name="T26" fmla="*/ 19 w 20"/>
                <a:gd name="T27" fmla="*/ 27 h 34"/>
                <a:gd name="T28" fmla="*/ 20 w 20"/>
                <a:gd name="T29" fmla="*/ 19 h 34"/>
                <a:gd name="T30" fmla="*/ 20 w 20"/>
                <a:gd name="T31" fmla="*/ 0 h 34"/>
                <a:gd name="T32" fmla="*/ 17 w 20"/>
                <a:gd name="T33" fmla="*/ 0 h 34"/>
                <a:gd name="T34" fmla="*/ 17 w 20"/>
                <a:gd name="T35" fmla="*/ 19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0" h="34">
                  <a:moveTo>
                    <a:pt x="17" y="19"/>
                  </a:moveTo>
                  <a:cubicBezTo>
                    <a:pt x="17" y="23"/>
                    <a:pt x="16" y="26"/>
                    <a:pt x="15" y="27"/>
                  </a:cubicBezTo>
                  <a:cubicBezTo>
                    <a:pt x="14" y="29"/>
                    <a:pt x="13" y="30"/>
                    <a:pt x="10" y="30"/>
                  </a:cubicBezTo>
                  <a:cubicBezTo>
                    <a:pt x="9" y="30"/>
                    <a:pt x="8" y="29"/>
                    <a:pt x="7" y="29"/>
                  </a:cubicBezTo>
                  <a:cubicBezTo>
                    <a:pt x="6" y="28"/>
                    <a:pt x="5" y="27"/>
                    <a:pt x="4" y="25"/>
                  </a:cubicBezTo>
                  <a:cubicBezTo>
                    <a:pt x="4" y="24"/>
                    <a:pt x="4" y="22"/>
                    <a:pt x="4" y="19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3"/>
                    <a:pt x="1" y="25"/>
                    <a:pt x="1" y="27"/>
                  </a:cubicBezTo>
                  <a:cubicBezTo>
                    <a:pt x="2" y="29"/>
                    <a:pt x="3" y="31"/>
                    <a:pt x="5" y="32"/>
                  </a:cubicBezTo>
                  <a:cubicBezTo>
                    <a:pt x="6" y="33"/>
                    <a:pt x="8" y="34"/>
                    <a:pt x="10" y="34"/>
                  </a:cubicBezTo>
                  <a:cubicBezTo>
                    <a:pt x="13" y="34"/>
                    <a:pt x="15" y="33"/>
                    <a:pt x="16" y="32"/>
                  </a:cubicBezTo>
                  <a:cubicBezTo>
                    <a:pt x="18" y="31"/>
                    <a:pt x="19" y="29"/>
                    <a:pt x="19" y="27"/>
                  </a:cubicBezTo>
                  <a:cubicBezTo>
                    <a:pt x="20" y="25"/>
                    <a:pt x="20" y="22"/>
                    <a:pt x="20" y="19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17" y="0"/>
                    <a:pt x="17" y="0"/>
                    <a:pt x="17" y="0"/>
                  </a:cubicBezTo>
                  <a:lnTo>
                    <a:pt x="17" y="19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27" name="îSlíḋé"/>
            <p:cNvSpPr/>
            <p:nvPr/>
          </p:nvSpPr>
          <p:spPr bwMode="auto">
            <a:xfrm>
              <a:off x="9815" y="2446"/>
              <a:ext cx="136" cy="198"/>
            </a:xfrm>
            <a:custGeom>
              <a:avLst/>
              <a:gdLst>
                <a:gd name="T0" fmla="*/ 53 w 79"/>
                <a:gd name="T1" fmla="*/ 0 h 115"/>
                <a:gd name="T2" fmla="*/ 62 w 79"/>
                <a:gd name="T3" fmla="*/ 86 h 115"/>
                <a:gd name="T4" fmla="*/ 10 w 79"/>
                <a:gd name="T5" fmla="*/ 3 h 115"/>
                <a:gd name="T6" fmla="*/ 0 w 79"/>
                <a:gd name="T7" fmla="*/ 7 h 115"/>
                <a:gd name="T8" fmla="*/ 13 w 79"/>
                <a:gd name="T9" fmla="*/ 115 h 115"/>
                <a:gd name="T10" fmla="*/ 23 w 79"/>
                <a:gd name="T11" fmla="*/ 115 h 115"/>
                <a:gd name="T12" fmla="*/ 13 w 79"/>
                <a:gd name="T13" fmla="*/ 30 h 115"/>
                <a:gd name="T14" fmla="*/ 66 w 79"/>
                <a:gd name="T15" fmla="*/ 109 h 115"/>
                <a:gd name="T16" fmla="*/ 79 w 79"/>
                <a:gd name="T17" fmla="*/ 109 h 115"/>
                <a:gd name="T18" fmla="*/ 62 w 79"/>
                <a:gd name="T19" fmla="*/ 0 h 115"/>
                <a:gd name="T20" fmla="*/ 53 w 79"/>
                <a:gd name="T21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9" h="115">
                  <a:moveTo>
                    <a:pt x="53" y="0"/>
                  </a:moveTo>
                  <a:lnTo>
                    <a:pt x="62" y="86"/>
                  </a:lnTo>
                  <a:lnTo>
                    <a:pt x="10" y="3"/>
                  </a:lnTo>
                  <a:lnTo>
                    <a:pt x="0" y="7"/>
                  </a:lnTo>
                  <a:lnTo>
                    <a:pt x="13" y="115"/>
                  </a:lnTo>
                  <a:lnTo>
                    <a:pt x="23" y="115"/>
                  </a:lnTo>
                  <a:lnTo>
                    <a:pt x="13" y="30"/>
                  </a:lnTo>
                  <a:lnTo>
                    <a:pt x="66" y="109"/>
                  </a:lnTo>
                  <a:lnTo>
                    <a:pt x="79" y="109"/>
                  </a:lnTo>
                  <a:lnTo>
                    <a:pt x="62" y="0"/>
                  </a:lnTo>
                  <a:lnTo>
                    <a:pt x="53" y="0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28" name="íŝ1ïḓê"/>
            <p:cNvSpPr/>
            <p:nvPr/>
          </p:nvSpPr>
          <p:spPr bwMode="auto">
            <a:xfrm>
              <a:off x="9934" y="2411"/>
              <a:ext cx="79" cy="188"/>
            </a:xfrm>
            <a:custGeom>
              <a:avLst/>
              <a:gdLst>
                <a:gd name="T0" fmla="*/ 0 w 46"/>
                <a:gd name="T1" fmla="*/ 4 h 109"/>
                <a:gd name="T2" fmla="*/ 36 w 46"/>
                <a:gd name="T3" fmla="*/ 109 h 109"/>
                <a:gd name="T4" fmla="*/ 46 w 46"/>
                <a:gd name="T5" fmla="*/ 106 h 109"/>
                <a:gd name="T6" fmla="*/ 10 w 46"/>
                <a:gd name="T7" fmla="*/ 0 h 109"/>
                <a:gd name="T8" fmla="*/ 0 w 46"/>
                <a:gd name="T9" fmla="*/ 4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109">
                  <a:moveTo>
                    <a:pt x="0" y="4"/>
                  </a:moveTo>
                  <a:lnTo>
                    <a:pt x="36" y="109"/>
                  </a:lnTo>
                  <a:lnTo>
                    <a:pt x="46" y="106"/>
                  </a:lnTo>
                  <a:lnTo>
                    <a:pt x="10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29" name="ï$ľíḑè"/>
            <p:cNvSpPr/>
            <p:nvPr/>
          </p:nvSpPr>
          <p:spPr bwMode="auto">
            <a:xfrm>
              <a:off x="9962" y="2372"/>
              <a:ext cx="136" cy="205"/>
            </a:xfrm>
            <a:custGeom>
              <a:avLst/>
              <a:gdLst>
                <a:gd name="T0" fmla="*/ 17 w 24"/>
                <a:gd name="T1" fmla="*/ 1 h 36"/>
                <a:gd name="T2" fmla="*/ 20 w 24"/>
                <a:gd name="T3" fmla="*/ 26 h 36"/>
                <a:gd name="T4" fmla="*/ 21 w 24"/>
                <a:gd name="T5" fmla="*/ 32 h 36"/>
                <a:gd name="T6" fmla="*/ 18 w 24"/>
                <a:gd name="T7" fmla="*/ 27 h 36"/>
                <a:gd name="T8" fmla="*/ 3 w 24"/>
                <a:gd name="T9" fmla="*/ 7 h 36"/>
                <a:gd name="T10" fmla="*/ 0 w 24"/>
                <a:gd name="T11" fmla="*/ 8 h 36"/>
                <a:gd name="T12" fmla="*/ 21 w 24"/>
                <a:gd name="T13" fmla="*/ 36 h 36"/>
                <a:gd name="T14" fmla="*/ 24 w 24"/>
                <a:gd name="T15" fmla="*/ 35 h 36"/>
                <a:gd name="T16" fmla="*/ 19 w 24"/>
                <a:gd name="T17" fmla="*/ 0 h 36"/>
                <a:gd name="T18" fmla="*/ 17 w 24"/>
                <a:gd name="T19" fmla="*/ 1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" h="36">
                  <a:moveTo>
                    <a:pt x="17" y="1"/>
                  </a:moveTo>
                  <a:cubicBezTo>
                    <a:pt x="20" y="26"/>
                    <a:pt x="20" y="26"/>
                    <a:pt x="20" y="26"/>
                  </a:cubicBezTo>
                  <a:cubicBezTo>
                    <a:pt x="20" y="28"/>
                    <a:pt x="21" y="30"/>
                    <a:pt x="21" y="32"/>
                  </a:cubicBezTo>
                  <a:cubicBezTo>
                    <a:pt x="20" y="30"/>
                    <a:pt x="19" y="29"/>
                    <a:pt x="18" y="2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21" y="36"/>
                    <a:pt x="21" y="36"/>
                    <a:pt x="21" y="36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19" y="0"/>
                    <a:pt x="19" y="0"/>
                    <a:pt x="19" y="0"/>
                  </a:cubicBezTo>
                  <a:lnTo>
                    <a:pt x="17" y="1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30" name="ïṧ1íḓè"/>
            <p:cNvSpPr/>
            <p:nvPr/>
          </p:nvSpPr>
          <p:spPr bwMode="auto">
            <a:xfrm>
              <a:off x="10086" y="2327"/>
              <a:ext cx="169" cy="193"/>
            </a:xfrm>
            <a:custGeom>
              <a:avLst/>
              <a:gdLst>
                <a:gd name="T0" fmla="*/ 62 w 98"/>
                <a:gd name="T1" fmla="*/ 99 h 112"/>
                <a:gd name="T2" fmla="*/ 40 w 98"/>
                <a:gd name="T3" fmla="*/ 66 h 112"/>
                <a:gd name="T4" fmla="*/ 66 w 98"/>
                <a:gd name="T5" fmla="*/ 49 h 112"/>
                <a:gd name="T6" fmla="*/ 59 w 98"/>
                <a:gd name="T7" fmla="*/ 39 h 112"/>
                <a:gd name="T8" fmla="*/ 33 w 98"/>
                <a:gd name="T9" fmla="*/ 56 h 112"/>
                <a:gd name="T10" fmla="*/ 13 w 98"/>
                <a:gd name="T11" fmla="*/ 26 h 112"/>
                <a:gd name="T12" fmla="*/ 40 w 98"/>
                <a:gd name="T13" fmla="*/ 10 h 112"/>
                <a:gd name="T14" fmla="*/ 33 w 98"/>
                <a:gd name="T15" fmla="*/ 0 h 112"/>
                <a:gd name="T16" fmla="*/ 0 w 98"/>
                <a:gd name="T17" fmla="*/ 20 h 112"/>
                <a:gd name="T18" fmla="*/ 62 w 98"/>
                <a:gd name="T19" fmla="*/ 112 h 112"/>
                <a:gd name="T20" fmla="*/ 98 w 98"/>
                <a:gd name="T21" fmla="*/ 92 h 112"/>
                <a:gd name="T22" fmla="*/ 89 w 98"/>
                <a:gd name="T23" fmla="*/ 79 h 112"/>
                <a:gd name="T24" fmla="*/ 62 w 98"/>
                <a:gd name="T25" fmla="*/ 99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8" h="112">
                  <a:moveTo>
                    <a:pt x="62" y="99"/>
                  </a:moveTo>
                  <a:lnTo>
                    <a:pt x="40" y="66"/>
                  </a:lnTo>
                  <a:lnTo>
                    <a:pt x="66" y="49"/>
                  </a:lnTo>
                  <a:lnTo>
                    <a:pt x="59" y="39"/>
                  </a:lnTo>
                  <a:lnTo>
                    <a:pt x="33" y="56"/>
                  </a:lnTo>
                  <a:lnTo>
                    <a:pt x="13" y="26"/>
                  </a:lnTo>
                  <a:lnTo>
                    <a:pt x="40" y="10"/>
                  </a:lnTo>
                  <a:lnTo>
                    <a:pt x="33" y="0"/>
                  </a:lnTo>
                  <a:lnTo>
                    <a:pt x="0" y="20"/>
                  </a:lnTo>
                  <a:lnTo>
                    <a:pt x="62" y="112"/>
                  </a:lnTo>
                  <a:lnTo>
                    <a:pt x="98" y="92"/>
                  </a:lnTo>
                  <a:lnTo>
                    <a:pt x="89" y="79"/>
                  </a:lnTo>
                  <a:lnTo>
                    <a:pt x="62" y="99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31" name="işļïḑê"/>
            <p:cNvSpPr/>
            <p:nvPr/>
          </p:nvSpPr>
          <p:spPr bwMode="auto">
            <a:xfrm>
              <a:off x="10165" y="2265"/>
              <a:ext cx="204" cy="193"/>
            </a:xfrm>
            <a:custGeom>
              <a:avLst/>
              <a:gdLst>
                <a:gd name="T0" fmla="*/ 22 w 36"/>
                <a:gd name="T1" fmla="*/ 16 h 34"/>
                <a:gd name="T2" fmla="*/ 20 w 36"/>
                <a:gd name="T3" fmla="*/ 16 h 34"/>
                <a:gd name="T4" fmla="*/ 22 w 36"/>
                <a:gd name="T5" fmla="*/ 11 h 34"/>
                <a:gd name="T6" fmla="*/ 19 w 36"/>
                <a:gd name="T7" fmla="*/ 5 h 34"/>
                <a:gd name="T8" fmla="*/ 15 w 36"/>
                <a:gd name="T9" fmla="*/ 2 h 34"/>
                <a:gd name="T10" fmla="*/ 12 w 36"/>
                <a:gd name="T11" fmla="*/ 0 h 34"/>
                <a:gd name="T12" fmla="*/ 8 w 36"/>
                <a:gd name="T13" fmla="*/ 2 h 34"/>
                <a:gd name="T14" fmla="*/ 0 w 36"/>
                <a:gd name="T15" fmla="*/ 7 h 34"/>
                <a:gd name="T16" fmla="*/ 21 w 36"/>
                <a:gd name="T17" fmla="*/ 34 h 34"/>
                <a:gd name="T18" fmla="*/ 23 w 36"/>
                <a:gd name="T19" fmla="*/ 33 h 34"/>
                <a:gd name="T20" fmla="*/ 14 w 36"/>
                <a:gd name="T21" fmla="*/ 21 h 34"/>
                <a:gd name="T22" fmla="*/ 16 w 36"/>
                <a:gd name="T23" fmla="*/ 19 h 34"/>
                <a:gd name="T24" fmla="*/ 18 w 36"/>
                <a:gd name="T25" fmla="*/ 18 h 34"/>
                <a:gd name="T26" fmla="*/ 19 w 36"/>
                <a:gd name="T27" fmla="*/ 18 h 34"/>
                <a:gd name="T28" fmla="*/ 22 w 36"/>
                <a:gd name="T29" fmla="*/ 19 h 34"/>
                <a:gd name="T30" fmla="*/ 26 w 36"/>
                <a:gd name="T31" fmla="*/ 22 h 34"/>
                <a:gd name="T32" fmla="*/ 33 w 36"/>
                <a:gd name="T33" fmla="*/ 26 h 34"/>
                <a:gd name="T34" fmla="*/ 36 w 36"/>
                <a:gd name="T35" fmla="*/ 24 h 34"/>
                <a:gd name="T36" fmla="*/ 27 w 36"/>
                <a:gd name="T37" fmla="*/ 19 h 34"/>
                <a:gd name="T38" fmla="*/ 22 w 36"/>
                <a:gd name="T39" fmla="*/ 16 h 34"/>
                <a:gd name="T40" fmla="*/ 18 w 36"/>
                <a:gd name="T41" fmla="*/ 12 h 34"/>
                <a:gd name="T42" fmla="*/ 16 w 36"/>
                <a:gd name="T43" fmla="*/ 14 h 34"/>
                <a:gd name="T44" fmla="*/ 12 w 36"/>
                <a:gd name="T45" fmla="*/ 18 h 34"/>
                <a:gd name="T46" fmla="*/ 5 w 36"/>
                <a:gd name="T47" fmla="*/ 9 h 34"/>
                <a:gd name="T48" fmla="*/ 10 w 36"/>
                <a:gd name="T49" fmla="*/ 5 h 34"/>
                <a:gd name="T50" fmla="*/ 14 w 36"/>
                <a:gd name="T51" fmla="*/ 4 h 34"/>
                <a:gd name="T52" fmla="*/ 17 w 36"/>
                <a:gd name="T53" fmla="*/ 7 h 34"/>
                <a:gd name="T54" fmla="*/ 18 w 36"/>
                <a:gd name="T55" fmla="*/ 10 h 34"/>
                <a:gd name="T56" fmla="*/ 18 w 36"/>
                <a:gd name="T57" fmla="*/ 1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6" h="34">
                  <a:moveTo>
                    <a:pt x="22" y="16"/>
                  </a:moveTo>
                  <a:cubicBezTo>
                    <a:pt x="22" y="16"/>
                    <a:pt x="21" y="16"/>
                    <a:pt x="20" y="16"/>
                  </a:cubicBezTo>
                  <a:cubicBezTo>
                    <a:pt x="21" y="14"/>
                    <a:pt x="22" y="13"/>
                    <a:pt x="22" y="11"/>
                  </a:cubicBezTo>
                  <a:cubicBezTo>
                    <a:pt x="22" y="9"/>
                    <a:pt x="21" y="7"/>
                    <a:pt x="19" y="5"/>
                  </a:cubicBezTo>
                  <a:cubicBezTo>
                    <a:pt x="18" y="4"/>
                    <a:pt x="17" y="3"/>
                    <a:pt x="15" y="2"/>
                  </a:cubicBezTo>
                  <a:cubicBezTo>
                    <a:pt x="14" y="1"/>
                    <a:pt x="13" y="0"/>
                    <a:pt x="12" y="0"/>
                  </a:cubicBezTo>
                  <a:cubicBezTo>
                    <a:pt x="11" y="0"/>
                    <a:pt x="9" y="1"/>
                    <a:pt x="8" y="2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21" y="34"/>
                    <a:pt x="21" y="34"/>
                    <a:pt x="21" y="34"/>
                  </a:cubicBezTo>
                  <a:cubicBezTo>
                    <a:pt x="23" y="33"/>
                    <a:pt x="23" y="33"/>
                    <a:pt x="23" y="33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7" y="19"/>
                    <a:pt x="17" y="18"/>
                    <a:pt x="18" y="18"/>
                  </a:cubicBezTo>
                  <a:cubicBezTo>
                    <a:pt x="18" y="18"/>
                    <a:pt x="19" y="18"/>
                    <a:pt x="19" y="18"/>
                  </a:cubicBezTo>
                  <a:cubicBezTo>
                    <a:pt x="20" y="18"/>
                    <a:pt x="21" y="19"/>
                    <a:pt x="22" y="19"/>
                  </a:cubicBezTo>
                  <a:cubicBezTo>
                    <a:pt x="23" y="20"/>
                    <a:pt x="24" y="21"/>
                    <a:pt x="26" y="22"/>
                  </a:cubicBezTo>
                  <a:cubicBezTo>
                    <a:pt x="33" y="26"/>
                    <a:pt x="33" y="26"/>
                    <a:pt x="33" y="26"/>
                  </a:cubicBezTo>
                  <a:cubicBezTo>
                    <a:pt x="36" y="24"/>
                    <a:pt x="36" y="24"/>
                    <a:pt x="36" y="24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25" y="18"/>
                    <a:pt x="24" y="17"/>
                    <a:pt x="22" y="16"/>
                  </a:cubicBezTo>
                  <a:close/>
                  <a:moveTo>
                    <a:pt x="18" y="12"/>
                  </a:moveTo>
                  <a:cubicBezTo>
                    <a:pt x="18" y="13"/>
                    <a:pt x="17" y="14"/>
                    <a:pt x="16" y="14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1" y="4"/>
                    <a:pt x="13" y="4"/>
                    <a:pt x="14" y="4"/>
                  </a:cubicBezTo>
                  <a:cubicBezTo>
                    <a:pt x="15" y="5"/>
                    <a:pt x="16" y="6"/>
                    <a:pt x="17" y="7"/>
                  </a:cubicBezTo>
                  <a:cubicBezTo>
                    <a:pt x="18" y="8"/>
                    <a:pt x="18" y="9"/>
                    <a:pt x="18" y="10"/>
                  </a:cubicBezTo>
                  <a:cubicBezTo>
                    <a:pt x="19" y="11"/>
                    <a:pt x="19" y="11"/>
                    <a:pt x="18" y="12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32" name="îŝ1îdé"/>
            <p:cNvSpPr/>
            <p:nvPr/>
          </p:nvSpPr>
          <p:spPr bwMode="auto">
            <a:xfrm>
              <a:off x="10262" y="2203"/>
              <a:ext cx="191" cy="152"/>
            </a:xfrm>
            <a:custGeom>
              <a:avLst/>
              <a:gdLst>
                <a:gd name="T0" fmla="*/ 28 w 34"/>
                <a:gd name="T1" fmla="*/ 10 h 27"/>
                <a:gd name="T2" fmla="*/ 24 w 34"/>
                <a:gd name="T3" fmla="*/ 8 h 27"/>
                <a:gd name="T4" fmla="*/ 19 w 34"/>
                <a:gd name="T5" fmla="*/ 9 h 27"/>
                <a:gd name="T6" fmla="*/ 14 w 34"/>
                <a:gd name="T7" fmla="*/ 12 h 27"/>
                <a:gd name="T8" fmla="*/ 10 w 34"/>
                <a:gd name="T9" fmla="*/ 14 h 27"/>
                <a:gd name="T10" fmla="*/ 7 w 34"/>
                <a:gd name="T11" fmla="*/ 13 h 27"/>
                <a:gd name="T12" fmla="*/ 4 w 34"/>
                <a:gd name="T13" fmla="*/ 10 h 27"/>
                <a:gd name="T14" fmla="*/ 5 w 34"/>
                <a:gd name="T15" fmla="*/ 6 h 27"/>
                <a:gd name="T16" fmla="*/ 9 w 34"/>
                <a:gd name="T17" fmla="*/ 4 h 27"/>
                <a:gd name="T18" fmla="*/ 14 w 34"/>
                <a:gd name="T19" fmla="*/ 5 h 27"/>
                <a:gd name="T20" fmla="*/ 15 w 34"/>
                <a:gd name="T21" fmla="*/ 3 h 27"/>
                <a:gd name="T22" fmla="*/ 10 w 34"/>
                <a:gd name="T23" fmla="*/ 1 h 27"/>
                <a:gd name="T24" fmla="*/ 5 w 34"/>
                <a:gd name="T25" fmla="*/ 1 h 27"/>
                <a:gd name="T26" fmla="*/ 2 w 34"/>
                <a:gd name="T27" fmla="*/ 4 h 27"/>
                <a:gd name="T28" fmla="*/ 0 w 34"/>
                <a:gd name="T29" fmla="*/ 8 h 27"/>
                <a:gd name="T30" fmla="*/ 2 w 34"/>
                <a:gd name="T31" fmla="*/ 13 h 27"/>
                <a:gd name="T32" fmla="*/ 5 w 34"/>
                <a:gd name="T33" fmla="*/ 16 h 27"/>
                <a:gd name="T34" fmla="*/ 9 w 34"/>
                <a:gd name="T35" fmla="*/ 18 h 27"/>
                <a:gd name="T36" fmla="*/ 14 w 34"/>
                <a:gd name="T37" fmla="*/ 17 h 27"/>
                <a:gd name="T38" fmla="*/ 18 w 34"/>
                <a:gd name="T39" fmla="*/ 15 h 27"/>
                <a:gd name="T40" fmla="*/ 21 w 34"/>
                <a:gd name="T41" fmla="*/ 12 h 27"/>
                <a:gd name="T42" fmla="*/ 24 w 34"/>
                <a:gd name="T43" fmla="*/ 11 h 27"/>
                <a:gd name="T44" fmla="*/ 27 w 34"/>
                <a:gd name="T45" fmla="*/ 12 h 27"/>
                <a:gd name="T46" fmla="*/ 29 w 34"/>
                <a:gd name="T47" fmla="*/ 14 h 27"/>
                <a:gd name="T48" fmla="*/ 30 w 34"/>
                <a:gd name="T49" fmla="*/ 17 h 27"/>
                <a:gd name="T50" fmla="*/ 29 w 34"/>
                <a:gd name="T51" fmla="*/ 20 h 27"/>
                <a:gd name="T52" fmla="*/ 26 w 34"/>
                <a:gd name="T53" fmla="*/ 22 h 27"/>
                <a:gd name="T54" fmla="*/ 23 w 34"/>
                <a:gd name="T55" fmla="*/ 23 h 27"/>
                <a:gd name="T56" fmla="*/ 19 w 34"/>
                <a:gd name="T57" fmla="*/ 22 h 27"/>
                <a:gd name="T58" fmla="*/ 17 w 34"/>
                <a:gd name="T59" fmla="*/ 24 h 27"/>
                <a:gd name="T60" fmla="*/ 23 w 34"/>
                <a:gd name="T61" fmla="*/ 26 h 27"/>
                <a:gd name="T62" fmla="*/ 29 w 34"/>
                <a:gd name="T63" fmla="*/ 26 h 27"/>
                <a:gd name="T64" fmla="*/ 33 w 34"/>
                <a:gd name="T65" fmla="*/ 22 h 27"/>
                <a:gd name="T66" fmla="*/ 34 w 34"/>
                <a:gd name="T67" fmla="*/ 18 h 27"/>
                <a:gd name="T68" fmla="*/ 32 w 34"/>
                <a:gd name="T69" fmla="*/ 13 h 27"/>
                <a:gd name="T70" fmla="*/ 28 w 34"/>
                <a:gd name="T71" fmla="*/ 1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4" h="27">
                  <a:moveTo>
                    <a:pt x="28" y="10"/>
                  </a:moveTo>
                  <a:cubicBezTo>
                    <a:pt x="27" y="9"/>
                    <a:pt x="25" y="8"/>
                    <a:pt x="24" y="8"/>
                  </a:cubicBezTo>
                  <a:cubicBezTo>
                    <a:pt x="22" y="8"/>
                    <a:pt x="20" y="8"/>
                    <a:pt x="19" y="9"/>
                  </a:cubicBezTo>
                  <a:cubicBezTo>
                    <a:pt x="18" y="9"/>
                    <a:pt x="16" y="10"/>
                    <a:pt x="14" y="12"/>
                  </a:cubicBezTo>
                  <a:cubicBezTo>
                    <a:pt x="12" y="13"/>
                    <a:pt x="11" y="14"/>
                    <a:pt x="10" y="14"/>
                  </a:cubicBezTo>
                  <a:cubicBezTo>
                    <a:pt x="9" y="14"/>
                    <a:pt x="8" y="14"/>
                    <a:pt x="7" y="13"/>
                  </a:cubicBezTo>
                  <a:cubicBezTo>
                    <a:pt x="5" y="13"/>
                    <a:pt x="5" y="12"/>
                    <a:pt x="4" y="10"/>
                  </a:cubicBezTo>
                  <a:cubicBezTo>
                    <a:pt x="4" y="9"/>
                    <a:pt x="4" y="8"/>
                    <a:pt x="5" y="6"/>
                  </a:cubicBezTo>
                  <a:cubicBezTo>
                    <a:pt x="6" y="5"/>
                    <a:pt x="7" y="4"/>
                    <a:pt x="9" y="4"/>
                  </a:cubicBezTo>
                  <a:cubicBezTo>
                    <a:pt x="10" y="4"/>
                    <a:pt x="12" y="4"/>
                    <a:pt x="14" y="5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3" y="2"/>
                    <a:pt x="12" y="1"/>
                    <a:pt x="10" y="1"/>
                  </a:cubicBezTo>
                  <a:cubicBezTo>
                    <a:pt x="8" y="0"/>
                    <a:pt x="6" y="1"/>
                    <a:pt x="5" y="1"/>
                  </a:cubicBezTo>
                  <a:cubicBezTo>
                    <a:pt x="4" y="2"/>
                    <a:pt x="2" y="3"/>
                    <a:pt x="2" y="4"/>
                  </a:cubicBezTo>
                  <a:cubicBezTo>
                    <a:pt x="1" y="6"/>
                    <a:pt x="0" y="7"/>
                    <a:pt x="0" y="8"/>
                  </a:cubicBezTo>
                  <a:cubicBezTo>
                    <a:pt x="0" y="10"/>
                    <a:pt x="1" y="11"/>
                    <a:pt x="2" y="13"/>
                  </a:cubicBezTo>
                  <a:cubicBezTo>
                    <a:pt x="3" y="14"/>
                    <a:pt x="4" y="15"/>
                    <a:pt x="5" y="16"/>
                  </a:cubicBezTo>
                  <a:cubicBezTo>
                    <a:pt x="7" y="17"/>
                    <a:pt x="8" y="17"/>
                    <a:pt x="9" y="18"/>
                  </a:cubicBezTo>
                  <a:cubicBezTo>
                    <a:pt x="11" y="18"/>
                    <a:pt x="12" y="18"/>
                    <a:pt x="14" y="17"/>
                  </a:cubicBezTo>
                  <a:cubicBezTo>
                    <a:pt x="15" y="17"/>
                    <a:pt x="16" y="16"/>
                    <a:pt x="18" y="15"/>
                  </a:cubicBezTo>
                  <a:cubicBezTo>
                    <a:pt x="20" y="13"/>
                    <a:pt x="21" y="12"/>
                    <a:pt x="21" y="12"/>
                  </a:cubicBezTo>
                  <a:cubicBezTo>
                    <a:pt x="22" y="12"/>
                    <a:pt x="23" y="11"/>
                    <a:pt x="24" y="11"/>
                  </a:cubicBezTo>
                  <a:cubicBezTo>
                    <a:pt x="25" y="11"/>
                    <a:pt x="26" y="12"/>
                    <a:pt x="27" y="12"/>
                  </a:cubicBezTo>
                  <a:cubicBezTo>
                    <a:pt x="28" y="13"/>
                    <a:pt x="29" y="14"/>
                    <a:pt x="29" y="14"/>
                  </a:cubicBezTo>
                  <a:cubicBezTo>
                    <a:pt x="30" y="15"/>
                    <a:pt x="30" y="16"/>
                    <a:pt x="30" y="17"/>
                  </a:cubicBezTo>
                  <a:cubicBezTo>
                    <a:pt x="30" y="18"/>
                    <a:pt x="30" y="19"/>
                    <a:pt x="29" y="20"/>
                  </a:cubicBezTo>
                  <a:cubicBezTo>
                    <a:pt x="28" y="21"/>
                    <a:pt x="27" y="22"/>
                    <a:pt x="26" y="22"/>
                  </a:cubicBezTo>
                  <a:cubicBezTo>
                    <a:pt x="25" y="23"/>
                    <a:pt x="24" y="23"/>
                    <a:pt x="23" y="23"/>
                  </a:cubicBezTo>
                  <a:cubicBezTo>
                    <a:pt x="21" y="23"/>
                    <a:pt x="20" y="22"/>
                    <a:pt x="19" y="22"/>
                  </a:cubicBezTo>
                  <a:cubicBezTo>
                    <a:pt x="17" y="24"/>
                    <a:pt x="17" y="24"/>
                    <a:pt x="17" y="24"/>
                  </a:cubicBezTo>
                  <a:cubicBezTo>
                    <a:pt x="19" y="25"/>
                    <a:pt x="21" y="26"/>
                    <a:pt x="23" y="26"/>
                  </a:cubicBezTo>
                  <a:cubicBezTo>
                    <a:pt x="25" y="27"/>
                    <a:pt x="27" y="26"/>
                    <a:pt x="29" y="26"/>
                  </a:cubicBezTo>
                  <a:cubicBezTo>
                    <a:pt x="30" y="25"/>
                    <a:pt x="31" y="24"/>
                    <a:pt x="33" y="22"/>
                  </a:cubicBezTo>
                  <a:cubicBezTo>
                    <a:pt x="33" y="21"/>
                    <a:pt x="34" y="19"/>
                    <a:pt x="34" y="18"/>
                  </a:cubicBezTo>
                  <a:cubicBezTo>
                    <a:pt x="34" y="16"/>
                    <a:pt x="33" y="15"/>
                    <a:pt x="32" y="13"/>
                  </a:cubicBezTo>
                  <a:cubicBezTo>
                    <a:pt x="31" y="12"/>
                    <a:pt x="30" y="11"/>
                    <a:pt x="28" y="10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33" name="iṩlîḍe"/>
            <p:cNvSpPr/>
            <p:nvPr/>
          </p:nvSpPr>
          <p:spPr bwMode="auto">
            <a:xfrm>
              <a:off x="10324" y="2141"/>
              <a:ext cx="186" cy="107"/>
            </a:xfrm>
            <a:custGeom>
              <a:avLst/>
              <a:gdLst>
                <a:gd name="T0" fmla="*/ 0 w 108"/>
                <a:gd name="T1" fmla="*/ 9 h 62"/>
                <a:gd name="T2" fmla="*/ 101 w 108"/>
                <a:gd name="T3" fmla="*/ 62 h 62"/>
                <a:gd name="T4" fmla="*/ 108 w 108"/>
                <a:gd name="T5" fmla="*/ 52 h 62"/>
                <a:gd name="T6" fmla="*/ 6 w 108"/>
                <a:gd name="T7" fmla="*/ 0 h 62"/>
                <a:gd name="T8" fmla="*/ 0 w 108"/>
                <a:gd name="T9" fmla="*/ 9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" h="62">
                  <a:moveTo>
                    <a:pt x="0" y="9"/>
                  </a:moveTo>
                  <a:lnTo>
                    <a:pt x="101" y="62"/>
                  </a:lnTo>
                  <a:lnTo>
                    <a:pt x="108" y="52"/>
                  </a:lnTo>
                  <a:lnTo>
                    <a:pt x="6" y="0"/>
                  </a:lnTo>
                  <a:lnTo>
                    <a:pt x="0" y="9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34" name="ïṣlíḋe"/>
            <p:cNvSpPr/>
            <p:nvPr/>
          </p:nvSpPr>
          <p:spPr bwMode="auto">
            <a:xfrm>
              <a:off x="10351" y="2027"/>
              <a:ext cx="204" cy="136"/>
            </a:xfrm>
            <a:custGeom>
              <a:avLst/>
              <a:gdLst>
                <a:gd name="T0" fmla="*/ 39 w 118"/>
                <a:gd name="T1" fmla="*/ 6 h 79"/>
                <a:gd name="T2" fmla="*/ 26 w 118"/>
                <a:gd name="T3" fmla="*/ 0 h 79"/>
                <a:gd name="T4" fmla="*/ 0 w 118"/>
                <a:gd name="T5" fmla="*/ 52 h 79"/>
                <a:gd name="T6" fmla="*/ 13 w 118"/>
                <a:gd name="T7" fmla="*/ 59 h 79"/>
                <a:gd name="T8" fmla="*/ 23 w 118"/>
                <a:gd name="T9" fmla="*/ 36 h 79"/>
                <a:gd name="T10" fmla="*/ 115 w 118"/>
                <a:gd name="T11" fmla="*/ 79 h 79"/>
                <a:gd name="T12" fmla="*/ 118 w 118"/>
                <a:gd name="T13" fmla="*/ 69 h 79"/>
                <a:gd name="T14" fmla="*/ 26 w 118"/>
                <a:gd name="T15" fmla="*/ 29 h 79"/>
                <a:gd name="T16" fmla="*/ 39 w 118"/>
                <a:gd name="T17" fmla="*/ 6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8" h="79">
                  <a:moveTo>
                    <a:pt x="39" y="6"/>
                  </a:moveTo>
                  <a:lnTo>
                    <a:pt x="26" y="0"/>
                  </a:lnTo>
                  <a:lnTo>
                    <a:pt x="0" y="52"/>
                  </a:lnTo>
                  <a:lnTo>
                    <a:pt x="13" y="59"/>
                  </a:lnTo>
                  <a:lnTo>
                    <a:pt x="23" y="36"/>
                  </a:lnTo>
                  <a:lnTo>
                    <a:pt x="115" y="79"/>
                  </a:lnTo>
                  <a:lnTo>
                    <a:pt x="118" y="69"/>
                  </a:lnTo>
                  <a:lnTo>
                    <a:pt x="26" y="29"/>
                  </a:lnTo>
                  <a:lnTo>
                    <a:pt x="39" y="6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35" name="ísļiďè"/>
            <p:cNvSpPr/>
            <p:nvPr/>
          </p:nvSpPr>
          <p:spPr bwMode="auto">
            <a:xfrm>
              <a:off x="9420" y="2186"/>
              <a:ext cx="97" cy="129"/>
            </a:xfrm>
            <a:custGeom>
              <a:avLst/>
              <a:gdLst>
                <a:gd name="T0" fmla="*/ 17 w 17"/>
                <a:gd name="T1" fmla="*/ 1 h 23"/>
                <a:gd name="T2" fmla="*/ 17 w 17"/>
                <a:gd name="T3" fmla="*/ 0 h 23"/>
                <a:gd name="T4" fmla="*/ 10 w 17"/>
                <a:gd name="T5" fmla="*/ 0 h 23"/>
                <a:gd name="T6" fmla="*/ 10 w 17"/>
                <a:gd name="T7" fmla="*/ 1 h 23"/>
                <a:gd name="T8" fmla="*/ 12 w 17"/>
                <a:gd name="T9" fmla="*/ 1 h 23"/>
                <a:gd name="T10" fmla="*/ 13 w 17"/>
                <a:gd name="T11" fmla="*/ 2 h 23"/>
                <a:gd name="T12" fmla="*/ 13 w 17"/>
                <a:gd name="T13" fmla="*/ 3 h 23"/>
                <a:gd name="T14" fmla="*/ 11 w 17"/>
                <a:gd name="T15" fmla="*/ 5 h 23"/>
                <a:gd name="T16" fmla="*/ 5 w 17"/>
                <a:gd name="T17" fmla="*/ 16 h 23"/>
                <a:gd name="T18" fmla="*/ 3 w 17"/>
                <a:gd name="T19" fmla="*/ 18 h 23"/>
                <a:gd name="T20" fmla="*/ 2 w 17"/>
                <a:gd name="T21" fmla="*/ 19 h 23"/>
                <a:gd name="T22" fmla="*/ 0 w 17"/>
                <a:gd name="T23" fmla="*/ 18 h 23"/>
                <a:gd name="T24" fmla="*/ 0 w 17"/>
                <a:gd name="T25" fmla="*/ 19 h 23"/>
                <a:gd name="T26" fmla="*/ 8 w 17"/>
                <a:gd name="T27" fmla="*/ 23 h 23"/>
                <a:gd name="T28" fmla="*/ 8 w 17"/>
                <a:gd name="T29" fmla="*/ 22 h 23"/>
                <a:gd name="T30" fmla="*/ 6 w 17"/>
                <a:gd name="T31" fmla="*/ 21 h 23"/>
                <a:gd name="T32" fmla="*/ 6 w 17"/>
                <a:gd name="T33" fmla="*/ 20 h 23"/>
                <a:gd name="T34" fmla="*/ 7 w 17"/>
                <a:gd name="T35" fmla="*/ 18 h 23"/>
                <a:gd name="T36" fmla="*/ 17 w 17"/>
                <a:gd name="T37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7" h="23">
                  <a:moveTo>
                    <a:pt x="17" y="1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1" y="1"/>
                    <a:pt x="12" y="1"/>
                    <a:pt x="12" y="1"/>
                  </a:cubicBezTo>
                  <a:cubicBezTo>
                    <a:pt x="12" y="1"/>
                    <a:pt x="13" y="1"/>
                    <a:pt x="13" y="2"/>
                  </a:cubicBezTo>
                  <a:cubicBezTo>
                    <a:pt x="13" y="2"/>
                    <a:pt x="13" y="2"/>
                    <a:pt x="13" y="3"/>
                  </a:cubicBezTo>
                  <a:cubicBezTo>
                    <a:pt x="13" y="3"/>
                    <a:pt x="12" y="4"/>
                    <a:pt x="11" y="5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4" y="18"/>
                    <a:pt x="4" y="18"/>
                    <a:pt x="3" y="18"/>
                  </a:cubicBezTo>
                  <a:cubicBezTo>
                    <a:pt x="3" y="19"/>
                    <a:pt x="3" y="19"/>
                    <a:pt x="2" y="19"/>
                  </a:cubicBezTo>
                  <a:cubicBezTo>
                    <a:pt x="2" y="19"/>
                    <a:pt x="1" y="18"/>
                    <a:pt x="0" y="18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7" y="22"/>
                    <a:pt x="7" y="21"/>
                    <a:pt x="6" y="21"/>
                  </a:cubicBezTo>
                  <a:cubicBezTo>
                    <a:pt x="6" y="21"/>
                    <a:pt x="6" y="20"/>
                    <a:pt x="6" y="20"/>
                  </a:cubicBezTo>
                  <a:cubicBezTo>
                    <a:pt x="6" y="20"/>
                    <a:pt x="7" y="19"/>
                    <a:pt x="7" y="18"/>
                  </a:cubicBezTo>
                  <a:lnTo>
                    <a:pt x="17" y="1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36" name="íṡlïde"/>
            <p:cNvSpPr/>
            <p:nvPr/>
          </p:nvSpPr>
          <p:spPr bwMode="auto">
            <a:xfrm>
              <a:off x="9601" y="2230"/>
              <a:ext cx="85" cy="141"/>
            </a:xfrm>
            <a:custGeom>
              <a:avLst/>
              <a:gdLst>
                <a:gd name="T0" fmla="*/ 9 w 15"/>
                <a:gd name="T1" fmla="*/ 1 h 25"/>
                <a:gd name="T2" fmla="*/ 4 w 15"/>
                <a:gd name="T3" fmla="*/ 2 h 25"/>
                <a:gd name="T4" fmla="*/ 2 w 15"/>
                <a:gd name="T5" fmla="*/ 5 h 25"/>
                <a:gd name="T6" fmla="*/ 2 w 15"/>
                <a:gd name="T7" fmla="*/ 8 h 25"/>
                <a:gd name="T8" fmla="*/ 5 w 15"/>
                <a:gd name="T9" fmla="*/ 12 h 25"/>
                <a:gd name="T10" fmla="*/ 1 w 15"/>
                <a:gd name="T11" fmla="*/ 15 h 25"/>
                <a:gd name="T12" fmla="*/ 0 w 15"/>
                <a:gd name="T13" fmla="*/ 18 h 25"/>
                <a:gd name="T14" fmla="*/ 1 w 15"/>
                <a:gd name="T15" fmla="*/ 22 h 25"/>
                <a:gd name="T16" fmla="*/ 6 w 15"/>
                <a:gd name="T17" fmla="*/ 25 h 25"/>
                <a:gd name="T18" fmla="*/ 11 w 15"/>
                <a:gd name="T19" fmla="*/ 24 h 25"/>
                <a:gd name="T20" fmla="*/ 14 w 15"/>
                <a:gd name="T21" fmla="*/ 20 h 25"/>
                <a:gd name="T22" fmla="*/ 13 w 15"/>
                <a:gd name="T23" fmla="*/ 16 h 25"/>
                <a:gd name="T24" fmla="*/ 9 w 15"/>
                <a:gd name="T25" fmla="*/ 12 h 25"/>
                <a:gd name="T26" fmla="*/ 14 w 15"/>
                <a:gd name="T27" fmla="*/ 9 h 25"/>
                <a:gd name="T28" fmla="*/ 15 w 15"/>
                <a:gd name="T29" fmla="*/ 7 h 25"/>
                <a:gd name="T30" fmla="*/ 14 w 15"/>
                <a:gd name="T31" fmla="*/ 3 h 25"/>
                <a:gd name="T32" fmla="*/ 9 w 15"/>
                <a:gd name="T33" fmla="*/ 1 h 25"/>
                <a:gd name="T34" fmla="*/ 11 w 15"/>
                <a:gd name="T35" fmla="*/ 19 h 25"/>
                <a:gd name="T36" fmla="*/ 11 w 15"/>
                <a:gd name="T37" fmla="*/ 21 h 25"/>
                <a:gd name="T38" fmla="*/ 10 w 15"/>
                <a:gd name="T39" fmla="*/ 23 h 25"/>
                <a:gd name="T40" fmla="*/ 6 w 15"/>
                <a:gd name="T41" fmla="*/ 24 h 25"/>
                <a:gd name="T42" fmla="*/ 3 w 15"/>
                <a:gd name="T43" fmla="*/ 22 h 25"/>
                <a:gd name="T44" fmla="*/ 3 w 15"/>
                <a:gd name="T45" fmla="*/ 18 h 25"/>
                <a:gd name="T46" fmla="*/ 4 w 15"/>
                <a:gd name="T47" fmla="*/ 15 h 25"/>
                <a:gd name="T48" fmla="*/ 6 w 15"/>
                <a:gd name="T49" fmla="*/ 13 h 25"/>
                <a:gd name="T50" fmla="*/ 11 w 15"/>
                <a:gd name="T51" fmla="*/ 19 h 25"/>
                <a:gd name="T52" fmla="*/ 12 w 15"/>
                <a:gd name="T53" fmla="*/ 8 h 25"/>
                <a:gd name="T54" fmla="*/ 8 w 15"/>
                <a:gd name="T55" fmla="*/ 11 h 25"/>
                <a:gd name="T56" fmla="*/ 6 w 15"/>
                <a:gd name="T57" fmla="*/ 8 h 25"/>
                <a:gd name="T58" fmla="*/ 5 w 15"/>
                <a:gd name="T59" fmla="*/ 6 h 25"/>
                <a:gd name="T60" fmla="*/ 5 w 15"/>
                <a:gd name="T61" fmla="*/ 5 h 25"/>
                <a:gd name="T62" fmla="*/ 6 w 15"/>
                <a:gd name="T63" fmla="*/ 2 h 25"/>
                <a:gd name="T64" fmla="*/ 9 w 15"/>
                <a:gd name="T65" fmla="*/ 2 h 25"/>
                <a:gd name="T66" fmla="*/ 12 w 15"/>
                <a:gd name="T67" fmla="*/ 3 h 25"/>
                <a:gd name="T68" fmla="*/ 12 w 15"/>
                <a:gd name="T69" fmla="*/ 6 h 25"/>
                <a:gd name="T70" fmla="*/ 12 w 15"/>
                <a:gd name="T71" fmla="*/ 8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5" h="25">
                  <a:moveTo>
                    <a:pt x="9" y="1"/>
                  </a:moveTo>
                  <a:cubicBezTo>
                    <a:pt x="7" y="0"/>
                    <a:pt x="6" y="1"/>
                    <a:pt x="4" y="2"/>
                  </a:cubicBezTo>
                  <a:cubicBezTo>
                    <a:pt x="3" y="3"/>
                    <a:pt x="2" y="4"/>
                    <a:pt x="2" y="5"/>
                  </a:cubicBezTo>
                  <a:cubicBezTo>
                    <a:pt x="2" y="6"/>
                    <a:pt x="2" y="7"/>
                    <a:pt x="2" y="8"/>
                  </a:cubicBezTo>
                  <a:cubicBezTo>
                    <a:pt x="3" y="9"/>
                    <a:pt x="4" y="11"/>
                    <a:pt x="5" y="12"/>
                  </a:cubicBezTo>
                  <a:cubicBezTo>
                    <a:pt x="4" y="13"/>
                    <a:pt x="2" y="14"/>
                    <a:pt x="1" y="15"/>
                  </a:cubicBezTo>
                  <a:cubicBezTo>
                    <a:pt x="0" y="16"/>
                    <a:pt x="0" y="17"/>
                    <a:pt x="0" y="18"/>
                  </a:cubicBezTo>
                  <a:cubicBezTo>
                    <a:pt x="0" y="19"/>
                    <a:pt x="0" y="21"/>
                    <a:pt x="1" y="22"/>
                  </a:cubicBezTo>
                  <a:cubicBezTo>
                    <a:pt x="2" y="24"/>
                    <a:pt x="4" y="24"/>
                    <a:pt x="6" y="25"/>
                  </a:cubicBezTo>
                  <a:cubicBezTo>
                    <a:pt x="8" y="25"/>
                    <a:pt x="10" y="25"/>
                    <a:pt x="11" y="24"/>
                  </a:cubicBezTo>
                  <a:cubicBezTo>
                    <a:pt x="13" y="23"/>
                    <a:pt x="14" y="21"/>
                    <a:pt x="14" y="20"/>
                  </a:cubicBezTo>
                  <a:cubicBezTo>
                    <a:pt x="14" y="18"/>
                    <a:pt x="14" y="17"/>
                    <a:pt x="13" y="16"/>
                  </a:cubicBezTo>
                  <a:cubicBezTo>
                    <a:pt x="12" y="15"/>
                    <a:pt x="11" y="14"/>
                    <a:pt x="9" y="12"/>
                  </a:cubicBezTo>
                  <a:cubicBezTo>
                    <a:pt x="11" y="11"/>
                    <a:pt x="13" y="10"/>
                    <a:pt x="14" y="9"/>
                  </a:cubicBezTo>
                  <a:cubicBezTo>
                    <a:pt x="14" y="8"/>
                    <a:pt x="15" y="7"/>
                    <a:pt x="15" y="7"/>
                  </a:cubicBezTo>
                  <a:cubicBezTo>
                    <a:pt x="15" y="5"/>
                    <a:pt x="15" y="4"/>
                    <a:pt x="14" y="3"/>
                  </a:cubicBezTo>
                  <a:cubicBezTo>
                    <a:pt x="13" y="2"/>
                    <a:pt x="11" y="1"/>
                    <a:pt x="9" y="1"/>
                  </a:cubicBezTo>
                  <a:close/>
                  <a:moveTo>
                    <a:pt x="11" y="19"/>
                  </a:moveTo>
                  <a:cubicBezTo>
                    <a:pt x="11" y="19"/>
                    <a:pt x="11" y="20"/>
                    <a:pt x="11" y="21"/>
                  </a:cubicBezTo>
                  <a:cubicBezTo>
                    <a:pt x="11" y="22"/>
                    <a:pt x="10" y="23"/>
                    <a:pt x="10" y="23"/>
                  </a:cubicBezTo>
                  <a:cubicBezTo>
                    <a:pt x="9" y="24"/>
                    <a:pt x="8" y="24"/>
                    <a:pt x="6" y="24"/>
                  </a:cubicBezTo>
                  <a:cubicBezTo>
                    <a:pt x="5" y="24"/>
                    <a:pt x="4" y="23"/>
                    <a:pt x="3" y="22"/>
                  </a:cubicBezTo>
                  <a:cubicBezTo>
                    <a:pt x="3" y="21"/>
                    <a:pt x="2" y="20"/>
                    <a:pt x="3" y="18"/>
                  </a:cubicBezTo>
                  <a:cubicBezTo>
                    <a:pt x="3" y="17"/>
                    <a:pt x="3" y="16"/>
                    <a:pt x="4" y="15"/>
                  </a:cubicBezTo>
                  <a:cubicBezTo>
                    <a:pt x="4" y="15"/>
                    <a:pt x="5" y="14"/>
                    <a:pt x="6" y="13"/>
                  </a:cubicBezTo>
                  <a:cubicBezTo>
                    <a:pt x="9" y="15"/>
                    <a:pt x="10" y="17"/>
                    <a:pt x="11" y="19"/>
                  </a:cubicBezTo>
                  <a:close/>
                  <a:moveTo>
                    <a:pt x="12" y="8"/>
                  </a:moveTo>
                  <a:cubicBezTo>
                    <a:pt x="11" y="9"/>
                    <a:pt x="10" y="10"/>
                    <a:pt x="8" y="11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5" y="8"/>
                    <a:pt x="5" y="7"/>
                    <a:pt x="5" y="6"/>
                  </a:cubicBezTo>
                  <a:cubicBezTo>
                    <a:pt x="5" y="6"/>
                    <a:pt x="4" y="5"/>
                    <a:pt x="5" y="5"/>
                  </a:cubicBezTo>
                  <a:cubicBezTo>
                    <a:pt x="5" y="4"/>
                    <a:pt x="5" y="3"/>
                    <a:pt x="6" y="2"/>
                  </a:cubicBezTo>
                  <a:cubicBezTo>
                    <a:pt x="7" y="2"/>
                    <a:pt x="8" y="2"/>
                    <a:pt x="9" y="2"/>
                  </a:cubicBezTo>
                  <a:cubicBezTo>
                    <a:pt x="10" y="2"/>
                    <a:pt x="11" y="2"/>
                    <a:pt x="12" y="3"/>
                  </a:cubicBezTo>
                  <a:cubicBezTo>
                    <a:pt x="12" y="4"/>
                    <a:pt x="13" y="5"/>
                    <a:pt x="12" y="6"/>
                  </a:cubicBezTo>
                  <a:cubicBezTo>
                    <a:pt x="12" y="7"/>
                    <a:pt x="12" y="8"/>
                    <a:pt x="12" y="8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37" name="iṩlide"/>
            <p:cNvSpPr/>
            <p:nvPr/>
          </p:nvSpPr>
          <p:spPr bwMode="auto">
            <a:xfrm>
              <a:off x="9775" y="2230"/>
              <a:ext cx="91" cy="148"/>
            </a:xfrm>
            <a:custGeom>
              <a:avLst/>
              <a:gdLst>
                <a:gd name="T0" fmla="*/ 15 w 16"/>
                <a:gd name="T1" fmla="*/ 16 h 26"/>
                <a:gd name="T2" fmla="*/ 15 w 16"/>
                <a:gd name="T3" fmla="*/ 9 h 26"/>
                <a:gd name="T4" fmla="*/ 12 w 16"/>
                <a:gd name="T5" fmla="*/ 2 h 26"/>
                <a:gd name="T6" fmla="*/ 6 w 16"/>
                <a:gd name="T7" fmla="*/ 1 h 26"/>
                <a:gd name="T8" fmla="*/ 1 w 16"/>
                <a:gd name="T9" fmla="*/ 4 h 26"/>
                <a:gd name="T10" fmla="*/ 0 w 16"/>
                <a:gd name="T11" fmla="*/ 10 h 26"/>
                <a:gd name="T12" fmla="*/ 3 w 16"/>
                <a:gd name="T13" fmla="*/ 15 h 26"/>
                <a:gd name="T14" fmla="*/ 8 w 16"/>
                <a:gd name="T15" fmla="*/ 16 h 26"/>
                <a:gd name="T16" fmla="*/ 12 w 16"/>
                <a:gd name="T17" fmla="*/ 13 h 26"/>
                <a:gd name="T18" fmla="*/ 11 w 16"/>
                <a:gd name="T19" fmla="*/ 19 h 26"/>
                <a:gd name="T20" fmla="*/ 8 w 16"/>
                <a:gd name="T21" fmla="*/ 23 h 26"/>
                <a:gd name="T22" fmla="*/ 4 w 16"/>
                <a:gd name="T23" fmla="*/ 25 h 26"/>
                <a:gd name="T24" fmla="*/ 4 w 16"/>
                <a:gd name="T25" fmla="*/ 26 h 26"/>
                <a:gd name="T26" fmla="*/ 5 w 16"/>
                <a:gd name="T27" fmla="*/ 26 h 26"/>
                <a:gd name="T28" fmla="*/ 11 w 16"/>
                <a:gd name="T29" fmla="*/ 23 h 26"/>
                <a:gd name="T30" fmla="*/ 15 w 16"/>
                <a:gd name="T31" fmla="*/ 16 h 26"/>
                <a:gd name="T32" fmla="*/ 11 w 16"/>
                <a:gd name="T33" fmla="*/ 13 h 26"/>
                <a:gd name="T34" fmla="*/ 9 w 16"/>
                <a:gd name="T35" fmla="*/ 14 h 26"/>
                <a:gd name="T36" fmla="*/ 6 w 16"/>
                <a:gd name="T37" fmla="*/ 13 h 26"/>
                <a:gd name="T38" fmla="*/ 3 w 16"/>
                <a:gd name="T39" fmla="*/ 8 h 26"/>
                <a:gd name="T40" fmla="*/ 3 w 16"/>
                <a:gd name="T41" fmla="*/ 4 h 26"/>
                <a:gd name="T42" fmla="*/ 6 w 16"/>
                <a:gd name="T43" fmla="*/ 2 h 26"/>
                <a:gd name="T44" fmla="*/ 8 w 16"/>
                <a:gd name="T45" fmla="*/ 2 h 26"/>
                <a:gd name="T46" fmla="*/ 11 w 16"/>
                <a:gd name="T47" fmla="*/ 5 h 26"/>
                <a:gd name="T48" fmla="*/ 12 w 16"/>
                <a:gd name="T49" fmla="*/ 8 h 26"/>
                <a:gd name="T50" fmla="*/ 12 w 16"/>
                <a:gd name="T51" fmla="*/ 12 h 26"/>
                <a:gd name="T52" fmla="*/ 11 w 16"/>
                <a:gd name="T53" fmla="*/ 1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" h="26">
                  <a:moveTo>
                    <a:pt x="15" y="16"/>
                  </a:moveTo>
                  <a:cubicBezTo>
                    <a:pt x="16" y="14"/>
                    <a:pt x="16" y="11"/>
                    <a:pt x="15" y="9"/>
                  </a:cubicBezTo>
                  <a:cubicBezTo>
                    <a:pt x="15" y="6"/>
                    <a:pt x="14" y="4"/>
                    <a:pt x="12" y="2"/>
                  </a:cubicBezTo>
                  <a:cubicBezTo>
                    <a:pt x="10" y="1"/>
                    <a:pt x="8" y="0"/>
                    <a:pt x="6" y="1"/>
                  </a:cubicBezTo>
                  <a:cubicBezTo>
                    <a:pt x="4" y="1"/>
                    <a:pt x="2" y="2"/>
                    <a:pt x="1" y="4"/>
                  </a:cubicBezTo>
                  <a:cubicBezTo>
                    <a:pt x="0" y="6"/>
                    <a:pt x="0" y="8"/>
                    <a:pt x="0" y="10"/>
                  </a:cubicBezTo>
                  <a:cubicBezTo>
                    <a:pt x="1" y="12"/>
                    <a:pt x="1" y="14"/>
                    <a:pt x="3" y="15"/>
                  </a:cubicBezTo>
                  <a:cubicBezTo>
                    <a:pt x="4" y="16"/>
                    <a:pt x="6" y="16"/>
                    <a:pt x="8" y="16"/>
                  </a:cubicBezTo>
                  <a:cubicBezTo>
                    <a:pt x="9" y="16"/>
                    <a:pt x="11" y="15"/>
                    <a:pt x="12" y="13"/>
                  </a:cubicBezTo>
                  <a:cubicBezTo>
                    <a:pt x="12" y="15"/>
                    <a:pt x="12" y="17"/>
                    <a:pt x="11" y="19"/>
                  </a:cubicBezTo>
                  <a:cubicBezTo>
                    <a:pt x="10" y="21"/>
                    <a:pt x="9" y="22"/>
                    <a:pt x="8" y="23"/>
                  </a:cubicBezTo>
                  <a:cubicBezTo>
                    <a:pt x="6" y="24"/>
                    <a:pt x="5" y="25"/>
                    <a:pt x="4" y="25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7" y="25"/>
                    <a:pt x="9" y="24"/>
                    <a:pt x="11" y="23"/>
                  </a:cubicBezTo>
                  <a:cubicBezTo>
                    <a:pt x="13" y="21"/>
                    <a:pt x="14" y="19"/>
                    <a:pt x="15" y="16"/>
                  </a:cubicBezTo>
                  <a:close/>
                  <a:moveTo>
                    <a:pt x="11" y="13"/>
                  </a:moveTo>
                  <a:cubicBezTo>
                    <a:pt x="10" y="14"/>
                    <a:pt x="9" y="14"/>
                    <a:pt x="9" y="14"/>
                  </a:cubicBezTo>
                  <a:cubicBezTo>
                    <a:pt x="8" y="14"/>
                    <a:pt x="7" y="14"/>
                    <a:pt x="6" y="13"/>
                  </a:cubicBezTo>
                  <a:cubicBezTo>
                    <a:pt x="4" y="12"/>
                    <a:pt x="3" y="10"/>
                    <a:pt x="3" y="8"/>
                  </a:cubicBezTo>
                  <a:cubicBezTo>
                    <a:pt x="3" y="6"/>
                    <a:pt x="3" y="5"/>
                    <a:pt x="3" y="4"/>
                  </a:cubicBezTo>
                  <a:cubicBezTo>
                    <a:pt x="4" y="3"/>
                    <a:pt x="5" y="2"/>
                    <a:pt x="6" y="2"/>
                  </a:cubicBezTo>
                  <a:cubicBezTo>
                    <a:pt x="7" y="2"/>
                    <a:pt x="8" y="2"/>
                    <a:pt x="8" y="2"/>
                  </a:cubicBezTo>
                  <a:cubicBezTo>
                    <a:pt x="9" y="3"/>
                    <a:pt x="10" y="4"/>
                    <a:pt x="11" y="5"/>
                  </a:cubicBezTo>
                  <a:cubicBezTo>
                    <a:pt x="11" y="6"/>
                    <a:pt x="12" y="7"/>
                    <a:pt x="12" y="8"/>
                  </a:cubicBezTo>
                  <a:cubicBezTo>
                    <a:pt x="12" y="9"/>
                    <a:pt x="12" y="10"/>
                    <a:pt x="12" y="12"/>
                  </a:cubicBezTo>
                  <a:cubicBezTo>
                    <a:pt x="12" y="13"/>
                    <a:pt x="11" y="13"/>
                    <a:pt x="11" y="13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38" name="îs1ïde"/>
            <p:cNvSpPr/>
            <p:nvPr/>
          </p:nvSpPr>
          <p:spPr bwMode="auto">
            <a:xfrm>
              <a:off x="9934" y="2208"/>
              <a:ext cx="79" cy="141"/>
            </a:xfrm>
            <a:custGeom>
              <a:avLst/>
              <a:gdLst>
                <a:gd name="T0" fmla="*/ 11 w 14"/>
                <a:gd name="T1" fmla="*/ 24 h 25"/>
                <a:gd name="T2" fmla="*/ 14 w 14"/>
                <a:gd name="T3" fmla="*/ 0 h 25"/>
                <a:gd name="T4" fmla="*/ 14 w 14"/>
                <a:gd name="T5" fmla="*/ 0 h 25"/>
                <a:gd name="T6" fmla="*/ 1 w 14"/>
                <a:gd name="T7" fmla="*/ 2 h 25"/>
                <a:gd name="T8" fmla="*/ 0 w 14"/>
                <a:gd name="T9" fmla="*/ 8 h 25"/>
                <a:gd name="T10" fmla="*/ 0 w 14"/>
                <a:gd name="T11" fmla="*/ 8 h 25"/>
                <a:gd name="T12" fmla="*/ 2 w 14"/>
                <a:gd name="T13" fmla="*/ 5 h 25"/>
                <a:gd name="T14" fmla="*/ 5 w 14"/>
                <a:gd name="T15" fmla="*/ 4 h 25"/>
                <a:gd name="T16" fmla="*/ 12 w 14"/>
                <a:gd name="T17" fmla="*/ 3 h 25"/>
                <a:gd name="T18" fmla="*/ 9 w 14"/>
                <a:gd name="T19" fmla="*/ 25 h 25"/>
                <a:gd name="T20" fmla="*/ 11 w 14"/>
                <a:gd name="T21" fmla="*/ 2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" h="25">
                  <a:moveTo>
                    <a:pt x="11" y="24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1" y="7"/>
                    <a:pt x="1" y="6"/>
                    <a:pt x="2" y="5"/>
                  </a:cubicBezTo>
                  <a:cubicBezTo>
                    <a:pt x="3" y="5"/>
                    <a:pt x="4" y="4"/>
                    <a:pt x="5" y="4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9" y="25"/>
                    <a:pt x="9" y="25"/>
                    <a:pt x="9" y="25"/>
                  </a:cubicBezTo>
                  <a:lnTo>
                    <a:pt x="11" y="24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39" name="i$ľïḑe"/>
            <p:cNvSpPr/>
            <p:nvPr/>
          </p:nvSpPr>
          <p:spPr bwMode="auto">
            <a:xfrm>
              <a:off x="8868" y="1425"/>
              <a:ext cx="85" cy="57"/>
            </a:xfrm>
            <a:custGeom>
              <a:avLst/>
              <a:gdLst>
                <a:gd name="T0" fmla="*/ 8 w 15"/>
                <a:gd name="T1" fmla="*/ 7 h 10"/>
                <a:gd name="T2" fmla="*/ 12 w 15"/>
                <a:gd name="T3" fmla="*/ 10 h 10"/>
                <a:gd name="T4" fmla="*/ 14 w 15"/>
                <a:gd name="T5" fmla="*/ 3 h 10"/>
                <a:gd name="T6" fmla="*/ 10 w 15"/>
                <a:gd name="T7" fmla="*/ 0 h 10"/>
                <a:gd name="T8" fmla="*/ 0 w 15"/>
                <a:gd name="T9" fmla="*/ 2 h 10"/>
                <a:gd name="T10" fmla="*/ 8 w 15"/>
                <a:gd name="T11" fmla="*/ 7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0">
                  <a:moveTo>
                    <a:pt x="8" y="7"/>
                  </a:moveTo>
                  <a:cubicBezTo>
                    <a:pt x="12" y="10"/>
                    <a:pt x="12" y="10"/>
                    <a:pt x="12" y="10"/>
                  </a:cubicBezTo>
                  <a:cubicBezTo>
                    <a:pt x="12" y="7"/>
                    <a:pt x="15" y="5"/>
                    <a:pt x="14" y="3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7" y="0"/>
                    <a:pt x="3" y="0"/>
                    <a:pt x="0" y="2"/>
                  </a:cubicBezTo>
                  <a:cubicBezTo>
                    <a:pt x="1" y="4"/>
                    <a:pt x="4" y="8"/>
                    <a:pt x="8" y="7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40" name="iŝļíḍè"/>
            <p:cNvSpPr/>
            <p:nvPr/>
          </p:nvSpPr>
          <p:spPr bwMode="auto">
            <a:xfrm>
              <a:off x="8940" y="1504"/>
              <a:ext cx="67" cy="47"/>
            </a:xfrm>
            <a:custGeom>
              <a:avLst/>
              <a:gdLst>
                <a:gd name="T0" fmla="*/ 7 w 12"/>
                <a:gd name="T1" fmla="*/ 7 h 8"/>
                <a:gd name="T2" fmla="*/ 9 w 12"/>
                <a:gd name="T3" fmla="*/ 8 h 8"/>
                <a:gd name="T4" fmla="*/ 12 w 12"/>
                <a:gd name="T5" fmla="*/ 6 h 8"/>
                <a:gd name="T6" fmla="*/ 11 w 12"/>
                <a:gd name="T7" fmla="*/ 2 h 8"/>
                <a:gd name="T8" fmla="*/ 8 w 12"/>
                <a:gd name="T9" fmla="*/ 0 h 8"/>
                <a:gd name="T10" fmla="*/ 0 w 12"/>
                <a:gd name="T11" fmla="*/ 3 h 8"/>
                <a:gd name="T12" fmla="*/ 7 w 12"/>
                <a:gd name="T13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">
                  <a:moveTo>
                    <a:pt x="7" y="7"/>
                  </a:moveTo>
                  <a:cubicBezTo>
                    <a:pt x="9" y="8"/>
                    <a:pt x="9" y="8"/>
                    <a:pt x="9" y="8"/>
                  </a:cubicBezTo>
                  <a:cubicBezTo>
                    <a:pt x="10" y="8"/>
                    <a:pt x="11" y="6"/>
                    <a:pt x="12" y="6"/>
                  </a:cubicBezTo>
                  <a:cubicBezTo>
                    <a:pt x="12" y="4"/>
                    <a:pt x="11" y="2"/>
                    <a:pt x="11" y="2"/>
                  </a:cubicBezTo>
                  <a:cubicBezTo>
                    <a:pt x="11" y="0"/>
                    <a:pt x="9" y="1"/>
                    <a:pt x="8" y="0"/>
                  </a:cubicBezTo>
                  <a:cubicBezTo>
                    <a:pt x="5" y="1"/>
                    <a:pt x="1" y="0"/>
                    <a:pt x="0" y="3"/>
                  </a:cubicBezTo>
                  <a:cubicBezTo>
                    <a:pt x="2" y="5"/>
                    <a:pt x="5" y="6"/>
                    <a:pt x="7" y="7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41" name="íṩḻîḋê"/>
            <p:cNvSpPr/>
            <p:nvPr/>
          </p:nvSpPr>
          <p:spPr bwMode="auto">
            <a:xfrm>
              <a:off x="8980" y="1301"/>
              <a:ext cx="248" cy="409"/>
            </a:xfrm>
            <a:custGeom>
              <a:avLst/>
              <a:gdLst>
                <a:gd name="T0" fmla="*/ 9 w 44"/>
                <a:gd name="T1" fmla="*/ 32 h 72"/>
                <a:gd name="T2" fmla="*/ 12 w 44"/>
                <a:gd name="T3" fmla="*/ 31 h 72"/>
                <a:gd name="T4" fmla="*/ 15 w 44"/>
                <a:gd name="T5" fmla="*/ 33 h 72"/>
                <a:gd name="T6" fmla="*/ 13 w 44"/>
                <a:gd name="T7" fmla="*/ 44 h 72"/>
                <a:gd name="T8" fmla="*/ 8 w 44"/>
                <a:gd name="T9" fmla="*/ 41 h 72"/>
                <a:gd name="T10" fmla="*/ 14 w 44"/>
                <a:gd name="T11" fmla="*/ 68 h 72"/>
                <a:gd name="T12" fmla="*/ 26 w 44"/>
                <a:gd name="T13" fmla="*/ 72 h 72"/>
                <a:gd name="T14" fmla="*/ 27 w 44"/>
                <a:gd name="T15" fmla="*/ 69 h 72"/>
                <a:gd name="T16" fmla="*/ 15 w 44"/>
                <a:gd name="T17" fmla="*/ 52 h 72"/>
                <a:gd name="T18" fmla="*/ 21 w 44"/>
                <a:gd name="T19" fmla="*/ 49 h 72"/>
                <a:gd name="T20" fmla="*/ 21 w 44"/>
                <a:gd name="T21" fmla="*/ 40 h 72"/>
                <a:gd name="T22" fmla="*/ 26 w 44"/>
                <a:gd name="T23" fmla="*/ 45 h 72"/>
                <a:gd name="T24" fmla="*/ 19 w 44"/>
                <a:gd name="T25" fmla="*/ 31 h 72"/>
                <a:gd name="T26" fmla="*/ 19 w 44"/>
                <a:gd name="T27" fmla="*/ 21 h 72"/>
                <a:gd name="T28" fmla="*/ 30 w 44"/>
                <a:gd name="T29" fmla="*/ 30 h 72"/>
                <a:gd name="T30" fmla="*/ 26 w 44"/>
                <a:gd name="T31" fmla="*/ 19 h 72"/>
                <a:gd name="T32" fmla="*/ 29 w 44"/>
                <a:gd name="T33" fmla="*/ 16 h 72"/>
                <a:gd name="T34" fmla="*/ 43 w 44"/>
                <a:gd name="T35" fmla="*/ 28 h 72"/>
                <a:gd name="T36" fmla="*/ 29 w 44"/>
                <a:gd name="T37" fmla="*/ 8 h 72"/>
                <a:gd name="T38" fmla="*/ 24 w 44"/>
                <a:gd name="T39" fmla="*/ 6 h 72"/>
                <a:gd name="T40" fmla="*/ 24 w 44"/>
                <a:gd name="T41" fmla="*/ 13 h 72"/>
                <a:gd name="T42" fmla="*/ 17 w 44"/>
                <a:gd name="T43" fmla="*/ 11 h 72"/>
                <a:gd name="T44" fmla="*/ 16 w 44"/>
                <a:gd name="T45" fmla="*/ 0 h 72"/>
                <a:gd name="T46" fmla="*/ 14 w 44"/>
                <a:gd name="T47" fmla="*/ 6 h 72"/>
                <a:gd name="T48" fmla="*/ 9 w 44"/>
                <a:gd name="T49" fmla="*/ 8 h 72"/>
                <a:gd name="T50" fmla="*/ 16 w 44"/>
                <a:gd name="T51" fmla="*/ 16 h 72"/>
                <a:gd name="T52" fmla="*/ 16 w 44"/>
                <a:gd name="T53" fmla="*/ 25 h 72"/>
                <a:gd name="T54" fmla="*/ 11 w 44"/>
                <a:gd name="T55" fmla="*/ 20 h 72"/>
                <a:gd name="T56" fmla="*/ 0 w 44"/>
                <a:gd name="T57" fmla="*/ 19 h 72"/>
                <a:gd name="T58" fmla="*/ 9 w 44"/>
                <a:gd name="T59" fmla="*/ 28 h 72"/>
                <a:gd name="T60" fmla="*/ 9 w 44"/>
                <a:gd name="T61" fmla="*/ 3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4" h="72">
                  <a:moveTo>
                    <a:pt x="9" y="32"/>
                  </a:moveTo>
                  <a:cubicBezTo>
                    <a:pt x="10" y="33"/>
                    <a:pt x="11" y="32"/>
                    <a:pt x="12" y="31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6" y="37"/>
                    <a:pt x="15" y="41"/>
                    <a:pt x="13" y="44"/>
                  </a:cubicBezTo>
                  <a:cubicBezTo>
                    <a:pt x="11" y="46"/>
                    <a:pt x="10" y="42"/>
                    <a:pt x="8" y="41"/>
                  </a:cubicBezTo>
                  <a:cubicBezTo>
                    <a:pt x="10" y="50"/>
                    <a:pt x="15" y="60"/>
                    <a:pt x="14" y="68"/>
                  </a:cubicBezTo>
                  <a:cubicBezTo>
                    <a:pt x="20" y="72"/>
                    <a:pt x="24" y="72"/>
                    <a:pt x="26" y="72"/>
                  </a:cubicBezTo>
                  <a:cubicBezTo>
                    <a:pt x="27" y="69"/>
                    <a:pt x="27" y="69"/>
                    <a:pt x="27" y="69"/>
                  </a:cubicBezTo>
                  <a:cubicBezTo>
                    <a:pt x="19" y="64"/>
                    <a:pt x="16" y="54"/>
                    <a:pt x="15" y="52"/>
                  </a:cubicBezTo>
                  <a:cubicBezTo>
                    <a:pt x="21" y="49"/>
                    <a:pt x="21" y="49"/>
                    <a:pt x="21" y="49"/>
                  </a:cubicBezTo>
                  <a:cubicBezTo>
                    <a:pt x="21" y="46"/>
                    <a:pt x="20" y="41"/>
                    <a:pt x="21" y="40"/>
                  </a:cubicBezTo>
                  <a:cubicBezTo>
                    <a:pt x="24" y="41"/>
                    <a:pt x="25" y="43"/>
                    <a:pt x="26" y="45"/>
                  </a:cubicBezTo>
                  <a:cubicBezTo>
                    <a:pt x="33" y="42"/>
                    <a:pt x="22" y="36"/>
                    <a:pt x="19" y="31"/>
                  </a:cubicBezTo>
                  <a:cubicBezTo>
                    <a:pt x="19" y="27"/>
                    <a:pt x="19" y="24"/>
                    <a:pt x="19" y="21"/>
                  </a:cubicBezTo>
                  <a:cubicBezTo>
                    <a:pt x="23" y="22"/>
                    <a:pt x="27" y="27"/>
                    <a:pt x="30" y="30"/>
                  </a:cubicBezTo>
                  <a:cubicBezTo>
                    <a:pt x="33" y="27"/>
                    <a:pt x="27" y="23"/>
                    <a:pt x="26" y="19"/>
                  </a:cubicBezTo>
                  <a:cubicBezTo>
                    <a:pt x="25" y="17"/>
                    <a:pt x="27" y="17"/>
                    <a:pt x="29" y="16"/>
                  </a:cubicBezTo>
                  <a:cubicBezTo>
                    <a:pt x="43" y="28"/>
                    <a:pt x="43" y="28"/>
                    <a:pt x="43" y="28"/>
                  </a:cubicBezTo>
                  <a:cubicBezTo>
                    <a:pt x="44" y="21"/>
                    <a:pt x="34" y="15"/>
                    <a:pt x="29" y="8"/>
                  </a:cubicBezTo>
                  <a:cubicBezTo>
                    <a:pt x="30" y="6"/>
                    <a:pt x="29" y="4"/>
                    <a:pt x="24" y="6"/>
                  </a:cubicBezTo>
                  <a:cubicBezTo>
                    <a:pt x="22" y="6"/>
                    <a:pt x="19" y="7"/>
                    <a:pt x="24" y="13"/>
                  </a:cubicBezTo>
                  <a:cubicBezTo>
                    <a:pt x="21" y="17"/>
                    <a:pt x="19" y="12"/>
                    <a:pt x="17" y="11"/>
                  </a:cubicBezTo>
                  <a:cubicBezTo>
                    <a:pt x="18" y="6"/>
                    <a:pt x="20" y="1"/>
                    <a:pt x="16" y="0"/>
                  </a:cubicBezTo>
                  <a:cubicBezTo>
                    <a:pt x="16" y="2"/>
                    <a:pt x="16" y="4"/>
                    <a:pt x="14" y="6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10"/>
                    <a:pt x="14" y="13"/>
                    <a:pt x="16" y="16"/>
                  </a:cubicBezTo>
                  <a:cubicBezTo>
                    <a:pt x="17" y="20"/>
                    <a:pt x="16" y="23"/>
                    <a:pt x="16" y="25"/>
                  </a:cubicBezTo>
                  <a:cubicBezTo>
                    <a:pt x="12" y="27"/>
                    <a:pt x="13" y="22"/>
                    <a:pt x="11" y="20"/>
                  </a:cubicBezTo>
                  <a:cubicBezTo>
                    <a:pt x="7" y="17"/>
                    <a:pt x="2" y="18"/>
                    <a:pt x="0" y="19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9" y="29"/>
                    <a:pt x="6" y="32"/>
                    <a:pt x="9" y="32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42" name="íṡľiḑê"/>
            <p:cNvSpPr/>
            <p:nvPr/>
          </p:nvSpPr>
          <p:spPr bwMode="auto">
            <a:xfrm>
              <a:off x="9460" y="926"/>
              <a:ext cx="74" cy="74"/>
            </a:xfrm>
            <a:custGeom>
              <a:avLst/>
              <a:gdLst>
                <a:gd name="T0" fmla="*/ 2 w 13"/>
                <a:gd name="T1" fmla="*/ 13 h 13"/>
                <a:gd name="T2" fmla="*/ 9 w 13"/>
                <a:gd name="T3" fmla="*/ 13 h 13"/>
                <a:gd name="T4" fmla="*/ 3 w 13"/>
                <a:gd name="T5" fmla="*/ 0 h 13"/>
                <a:gd name="T6" fmla="*/ 2 w 13"/>
                <a:gd name="T7" fmla="*/ 8 h 13"/>
                <a:gd name="T8" fmla="*/ 2 w 13"/>
                <a:gd name="T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2" y="13"/>
                  </a:moveTo>
                  <a:cubicBezTo>
                    <a:pt x="4" y="13"/>
                    <a:pt x="6" y="13"/>
                    <a:pt x="9" y="13"/>
                  </a:cubicBezTo>
                  <a:cubicBezTo>
                    <a:pt x="13" y="8"/>
                    <a:pt x="6" y="3"/>
                    <a:pt x="3" y="0"/>
                  </a:cubicBezTo>
                  <a:cubicBezTo>
                    <a:pt x="0" y="1"/>
                    <a:pt x="2" y="6"/>
                    <a:pt x="2" y="8"/>
                  </a:cubicBezTo>
                  <a:cubicBezTo>
                    <a:pt x="2" y="9"/>
                    <a:pt x="1" y="11"/>
                    <a:pt x="2" y="13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43" name="iṥļiḓe"/>
            <p:cNvSpPr/>
            <p:nvPr/>
          </p:nvSpPr>
          <p:spPr bwMode="auto">
            <a:xfrm>
              <a:off x="9432" y="1040"/>
              <a:ext cx="45" cy="62"/>
            </a:xfrm>
            <a:custGeom>
              <a:avLst/>
              <a:gdLst>
                <a:gd name="T0" fmla="*/ 2 w 8"/>
                <a:gd name="T1" fmla="*/ 11 h 11"/>
                <a:gd name="T2" fmla="*/ 8 w 8"/>
                <a:gd name="T3" fmla="*/ 9 h 11"/>
                <a:gd name="T4" fmla="*/ 7 w 8"/>
                <a:gd name="T5" fmla="*/ 4 h 11"/>
                <a:gd name="T6" fmla="*/ 3 w 8"/>
                <a:gd name="T7" fmla="*/ 0 h 11"/>
                <a:gd name="T8" fmla="*/ 1 w 8"/>
                <a:gd name="T9" fmla="*/ 5 h 11"/>
                <a:gd name="T10" fmla="*/ 2 w 8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11">
                  <a:moveTo>
                    <a:pt x="2" y="11"/>
                  </a:moveTo>
                  <a:cubicBezTo>
                    <a:pt x="4" y="11"/>
                    <a:pt x="6" y="10"/>
                    <a:pt x="8" y="9"/>
                  </a:cubicBezTo>
                  <a:cubicBezTo>
                    <a:pt x="8" y="7"/>
                    <a:pt x="8" y="6"/>
                    <a:pt x="7" y="4"/>
                  </a:cubicBezTo>
                  <a:cubicBezTo>
                    <a:pt x="6" y="3"/>
                    <a:pt x="5" y="1"/>
                    <a:pt x="3" y="0"/>
                  </a:cubicBezTo>
                  <a:cubicBezTo>
                    <a:pt x="3" y="0"/>
                    <a:pt x="0" y="1"/>
                    <a:pt x="1" y="5"/>
                  </a:cubicBezTo>
                  <a:cubicBezTo>
                    <a:pt x="2" y="8"/>
                    <a:pt x="2" y="9"/>
                    <a:pt x="2" y="11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44" name="iŝ1îḋé"/>
            <p:cNvSpPr/>
            <p:nvPr/>
          </p:nvSpPr>
          <p:spPr bwMode="auto">
            <a:xfrm>
              <a:off x="9556" y="989"/>
              <a:ext cx="102" cy="97"/>
            </a:xfrm>
            <a:custGeom>
              <a:avLst/>
              <a:gdLst>
                <a:gd name="T0" fmla="*/ 5 w 18"/>
                <a:gd name="T1" fmla="*/ 11 h 17"/>
                <a:gd name="T2" fmla="*/ 7 w 18"/>
                <a:gd name="T3" fmla="*/ 11 h 17"/>
                <a:gd name="T4" fmla="*/ 7 w 18"/>
                <a:gd name="T5" fmla="*/ 17 h 17"/>
                <a:gd name="T6" fmla="*/ 8 w 18"/>
                <a:gd name="T7" fmla="*/ 17 h 17"/>
                <a:gd name="T8" fmla="*/ 12 w 18"/>
                <a:gd name="T9" fmla="*/ 14 h 17"/>
                <a:gd name="T10" fmla="*/ 13 w 18"/>
                <a:gd name="T11" fmla="*/ 12 h 17"/>
                <a:gd name="T12" fmla="*/ 17 w 18"/>
                <a:gd name="T13" fmla="*/ 7 h 17"/>
                <a:gd name="T14" fmla="*/ 13 w 18"/>
                <a:gd name="T15" fmla="*/ 0 h 17"/>
                <a:gd name="T16" fmla="*/ 2 w 18"/>
                <a:gd name="T17" fmla="*/ 3 h 17"/>
                <a:gd name="T18" fmla="*/ 5 w 18"/>
                <a:gd name="T19" fmla="*/ 11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" h="17">
                  <a:moveTo>
                    <a:pt x="5" y="11"/>
                  </a:moveTo>
                  <a:cubicBezTo>
                    <a:pt x="7" y="11"/>
                    <a:pt x="7" y="11"/>
                    <a:pt x="7" y="11"/>
                  </a:cubicBezTo>
                  <a:cubicBezTo>
                    <a:pt x="7" y="13"/>
                    <a:pt x="7" y="15"/>
                    <a:pt x="7" y="17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5"/>
                    <a:pt x="11" y="15"/>
                    <a:pt x="12" y="14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8" y="5"/>
                    <a:pt x="17" y="2"/>
                    <a:pt x="13" y="0"/>
                  </a:cubicBezTo>
                  <a:cubicBezTo>
                    <a:pt x="10" y="1"/>
                    <a:pt x="7" y="2"/>
                    <a:pt x="2" y="3"/>
                  </a:cubicBezTo>
                  <a:cubicBezTo>
                    <a:pt x="0" y="7"/>
                    <a:pt x="3" y="10"/>
                    <a:pt x="5" y="11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45" name="iṩḷiḓè"/>
            <p:cNvSpPr/>
            <p:nvPr/>
          </p:nvSpPr>
          <p:spPr bwMode="auto">
            <a:xfrm>
              <a:off x="9556" y="1080"/>
              <a:ext cx="95" cy="72"/>
            </a:xfrm>
            <a:custGeom>
              <a:avLst/>
              <a:gdLst>
                <a:gd name="T0" fmla="*/ 6 w 17"/>
                <a:gd name="T1" fmla="*/ 13 h 13"/>
                <a:gd name="T2" fmla="*/ 15 w 17"/>
                <a:gd name="T3" fmla="*/ 4 h 13"/>
                <a:gd name="T4" fmla="*/ 16 w 17"/>
                <a:gd name="T5" fmla="*/ 0 h 13"/>
                <a:gd name="T6" fmla="*/ 1 w 17"/>
                <a:gd name="T7" fmla="*/ 5 h 13"/>
                <a:gd name="T8" fmla="*/ 6 w 17"/>
                <a:gd name="T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3">
                  <a:moveTo>
                    <a:pt x="6" y="13"/>
                  </a:moveTo>
                  <a:cubicBezTo>
                    <a:pt x="9" y="10"/>
                    <a:pt x="13" y="8"/>
                    <a:pt x="15" y="4"/>
                  </a:cubicBezTo>
                  <a:cubicBezTo>
                    <a:pt x="16" y="3"/>
                    <a:pt x="17" y="2"/>
                    <a:pt x="16" y="0"/>
                  </a:cubicBezTo>
                  <a:cubicBezTo>
                    <a:pt x="11" y="0"/>
                    <a:pt x="6" y="5"/>
                    <a:pt x="1" y="5"/>
                  </a:cubicBezTo>
                  <a:cubicBezTo>
                    <a:pt x="0" y="10"/>
                    <a:pt x="4" y="11"/>
                    <a:pt x="6" y="13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46" name="îṥ1ïďé"/>
            <p:cNvSpPr/>
            <p:nvPr/>
          </p:nvSpPr>
          <p:spPr bwMode="auto">
            <a:xfrm>
              <a:off x="9358" y="1108"/>
              <a:ext cx="131" cy="181"/>
            </a:xfrm>
            <a:custGeom>
              <a:avLst/>
              <a:gdLst>
                <a:gd name="T0" fmla="*/ 7 w 23"/>
                <a:gd name="T1" fmla="*/ 32 h 32"/>
                <a:gd name="T2" fmla="*/ 23 w 23"/>
                <a:gd name="T3" fmla="*/ 0 h 32"/>
                <a:gd name="T4" fmla="*/ 3 w 23"/>
                <a:gd name="T5" fmla="*/ 23 h 32"/>
                <a:gd name="T6" fmla="*/ 7 w 23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2">
                  <a:moveTo>
                    <a:pt x="7" y="32"/>
                  </a:moveTo>
                  <a:cubicBezTo>
                    <a:pt x="13" y="23"/>
                    <a:pt x="20" y="11"/>
                    <a:pt x="23" y="0"/>
                  </a:cubicBezTo>
                  <a:cubicBezTo>
                    <a:pt x="17" y="9"/>
                    <a:pt x="11" y="18"/>
                    <a:pt x="3" y="23"/>
                  </a:cubicBezTo>
                  <a:cubicBezTo>
                    <a:pt x="0" y="28"/>
                    <a:pt x="6" y="31"/>
                    <a:pt x="7" y="32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47" name="iSḷiḍé"/>
            <p:cNvSpPr/>
            <p:nvPr/>
          </p:nvSpPr>
          <p:spPr bwMode="auto">
            <a:xfrm>
              <a:off x="9912" y="989"/>
              <a:ext cx="231" cy="250"/>
            </a:xfrm>
            <a:custGeom>
              <a:avLst/>
              <a:gdLst>
                <a:gd name="T0" fmla="*/ 9 w 41"/>
                <a:gd name="T1" fmla="*/ 38 h 44"/>
                <a:gd name="T2" fmla="*/ 22 w 41"/>
                <a:gd name="T3" fmla="*/ 33 h 44"/>
                <a:gd name="T4" fmla="*/ 12 w 41"/>
                <a:gd name="T5" fmla="*/ 44 h 44"/>
                <a:gd name="T6" fmla="*/ 29 w 41"/>
                <a:gd name="T7" fmla="*/ 31 h 44"/>
                <a:gd name="T8" fmla="*/ 39 w 41"/>
                <a:gd name="T9" fmla="*/ 26 h 44"/>
                <a:gd name="T10" fmla="*/ 40 w 41"/>
                <a:gd name="T11" fmla="*/ 22 h 44"/>
                <a:gd name="T12" fmla="*/ 39 w 41"/>
                <a:gd name="T13" fmla="*/ 22 h 44"/>
                <a:gd name="T14" fmla="*/ 36 w 41"/>
                <a:gd name="T15" fmla="*/ 24 h 44"/>
                <a:gd name="T16" fmla="*/ 34 w 41"/>
                <a:gd name="T17" fmla="*/ 23 h 44"/>
                <a:gd name="T18" fmla="*/ 37 w 41"/>
                <a:gd name="T19" fmla="*/ 18 h 44"/>
                <a:gd name="T20" fmla="*/ 40 w 41"/>
                <a:gd name="T21" fmla="*/ 14 h 44"/>
                <a:gd name="T22" fmla="*/ 37 w 41"/>
                <a:gd name="T23" fmla="*/ 0 h 44"/>
                <a:gd name="T24" fmla="*/ 29 w 41"/>
                <a:gd name="T25" fmla="*/ 23 h 44"/>
                <a:gd name="T26" fmla="*/ 23 w 41"/>
                <a:gd name="T27" fmla="*/ 27 h 44"/>
                <a:gd name="T28" fmla="*/ 6 w 41"/>
                <a:gd name="T29" fmla="*/ 29 h 44"/>
                <a:gd name="T30" fmla="*/ 4 w 41"/>
                <a:gd name="T31" fmla="*/ 28 h 44"/>
                <a:gd name="T32" fmla="*/ 6 w 41"/>
                <a:gd name="T33" fmla="*/ 37 h 44"/>
                <a:gd name="T34" fmla="*/ 9 w 41"/>
                <a:gd name="T35" fmla="*/ 38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1" h="44">
                  <a:moveTo>
                    <a:pt x="9" y="38"/>
                  </a:moveTo>
                  <a:cubicBezTo>
                    <a:pt x="14" y="36"/>
                    <a:pt x="18" y="33"/>
                    <a:pt x="22" y="33"/>
                  </a:cubicBezTo>
                  <a:cubicBezTo>
                    <a:pt x="22" y="37"/>
                    <a:pt x="15" y="41"/>
                    <a:pt x="12" y="44"/>
                  </a:cubicBezTo>
                  <a:cubicBezTo>
                    <a:pt x="22" y="43"/>
                    <a:pt x="26" y="37"/>
                    <a:pt x="29" y="31"/>
                  </a:cubicBezTo>
                  <a:cubicBezTo>
                    <a:pt x="32" y="28"/>
                    <a:pt x="36" y="27"/>
                    <a:pt x="39" y="26"/>
                  </a:cubicBezTo>
                  <a:cubicBezTo>
                    <a:pt x="40" y="25"/>
                    <a:pt x="41" y="25"/>
                    <a:pt x="40" y="22"/>
                  </a:cubicBezTo>
                  <a:cubicBezTo>
                    <a:pt x="40" y="22"/>
                    <a:pt x="39" y="22"/>
                    <a:pt x="39" y="22"/>
                  </a:cubicBezTo>
                  <a:cubicBezTo>
                    <a:pt x="38" y="23"/>
                    <a:pt x="37" y="24"/>
                    <a:pt x="36" y="24"/>
                  </a:cubicBezTo>
                  <a:cubicBezTo>
                    <a:pt x="35" y="25"/>
                    <a:pt x="33" y="25"/>
                    <a:pt x="34" y="23"/>
                  </a:cubicBezTo>
                  <a:cubicBezTo>
                    <a:pt x="35" y="21"/>
                    <a:pt x="36" y="19"/>
                    <a:pt x="37" y="18"/>
                  </a:cubicBezTo>
                  <a:cubicBezTo>
                    <a:pt x="40" y="14"/>
                    <a:pt x="40" y="14"/>
                    <a:pt x="40" y="14"/>
                  </a:cubicBezTo>
                  <a:cubicBezTo>
                    <a:pt x="40" y="11"/>
                    <a:pt x="40" y="3"/>
                    <a:pt x="37" y="0"/>
                  </a:cubicBezTo>
                  <a:cubicBezTo>
                    <a:pt x="33" y="3"/>
                    <a:pt x="31" y="15"/>
                    <a:pt x="29" y="23"/>
                  </a:cubicBezTo>
                  <a:cubicBezTo>
                    <a:pt x="27" y="27"/>
                    <a:pt x="25" y="27"/>
                    <a:pt x="23" y="27"/>
                  </a:cubicBezTo>
                  <a:cubicBezTo>
                    <a:pt x="18" y="28"/>
                    <a:pt x="10" y="30"/>
                    <a:pt x="6" y="29"/>
                  </a:cubicBezTo>
                  <a:cubicBezTo>
                    <a:pt x="4" y="28"/>
                    <a:pt x="4" y="28"/>
                    <a:pt x="4" y="28"/>
                  </a:cubicBezTo>
                  <a:cubicBezTo>
                    <a:pt x="0" y="32"/>
                    <a:pt x="5" y="35"/>
                    <a:pt x="6" y="37"/>
                  </a:cubicBezTo>
                  <a:lnTo>
                    <a:pt x="9" y="38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48" name="îşļíďê"/>
            <p:cNvSpPr/>
            <p:nvPr/>
          </p:nvSpPr>
          <p:spPr bwMode="auto">
            <a:xfrm>
              <a:off x="10093" y="1216"/>
              <a:ext cx="55" cy="79"/>
            </a:xfrm>
            <a:custGeom>
              <a:avLst/>
              <a:gdLst>
                <a:gd name="T0" fmla="*/ 4 w 10"/>
                <a:gd name="T1" fmla="*/ 14 h 14"/>
                <a:gd name="T2" fmla="*/ 9 w 10"/>
                <a:gd name="T3" fmla="*/ 12 h 14"/>
                <a:gd name="T4" fmla="*/ 2 w 10"/>
                <a:gd name="T5" fmla="*/ 0 h 14"/>
                <a:gd name="T6" fmla="*/ 1 w 10"/>
                <a:gd name="T7" fmla="*/ 10 h 14"/>
                <a:gd name="T8" fmla="*/ 4 w 10"/>
                <a:gd name="T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4">
                  <a:moveTo>
                    <a:pt x="4" y="14"/>
                  </a:moveTo>
                  <a:cubicBezTo>
                    <a:pt x="6" y="14"/>
                    <a:pt x="7" y="14"/>
                    <a:pt x="9" y="12"/>
                  </a:cubicBezTo>
                  <a:cubicBezTo>
                    <a:pt x="10" y="7"/>
                    <a:pt x="8" y="2"/>
                    <a:pt x="2" y="0"/>
                  </a:cubicBezTo>
                  <a:cubicBezTo>
                    <a:pt x="0" y="3"/>
                    <a:pt x="2" y="6"/>
                    <a:pt x="1" y="10"/>
                  </a:cubicBezTo>
                  <a:cubicBezTo>
                    <a:pt x="0" y="13"/>
                    <a:pt x="3" y="12"/>
                    <a:pt x="4" y="14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49" name="îš1íḍê"/>
            <p:cNvSpPr/>
            <p:nvPr/>
          </p:nvSpPr>
          <p:spPr bwMode="auto">
            <a:xfrm>
              <a:off x="10334" y="1385"/>
              <a:ext cx="52" cy="52"/>
            </a:xfrm>
            <a:custGeom>
              <a:avLst/>
              <a:gdLst>
                <a:gd name="T0" fmla="*/ 7 w 9"/>
                <a:gd name="T1" fmla="*/ 6 h 9"/>
                <a:gd name="T2" fmla="*/ 8 w 9"/>
                <a:gd name="T3" fmla="*/ 1 h 9"/>
                <a:gd name="T4" fmla="*/ 2 w 9"/>
                <a:gd name="T5" fmla="*/ 2 h 9"/>
                <a:gd name="T6" fmla="*/ 0 w 9"/>
                <a:gd name="T7" fmla="*/ 6 h 9"/>
                <a:gd name="T8" fmla="*/ 7 w 9"/>
                <a:gd name="T9" fmla="*/ 6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9">
                  <a:moveTo>
                    <a:pt x="7" y="6"/>
                  </a:moveTo>
                  <a:cubicBezTo>
                    <a:pt x="8" y="4"/>
                    <a:pt x="9" y="2"/>
                    <a:pt x="8" y="1"/>
                  </a:cubicBezTo>
                  <a:cubicBezTo>
                    <a:pt x="6" y="0"/>
                    <a:pt x="4" y="2"/>
                    <a:pt x="2" y="2"/>
                  </a:cubicBezTo>
                  <a:cubicBezTo>
                    <a:pt x="0" y="3"/>
                    <a:pt x="0" y="5"/>
                    <a:pt x="0" y="6"/>
                  </a:cubicBezTo>
                  <a:cubicBezTo>
                    <a:pt x="1" y="9"/>
                    <a:pt x="4" y="8"/>
                    <a:pt x="7" y="6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50" name="íŝliḓê"/>
            <p:cNvSpPr/>
            <p:nvPr/>
          </p:nvSpPr>
          <p:spPr bwMode="auto">
            <a:xfrm>
              <a:off x="10250" y="1459"/>
              <a:ext cx="152" cy="154"/>
            </a:xfrm>
            <a:custGeom>
              <a:avLst/>
              <a:gdLst>
                <a:gd name="T0" fmla="*/ 6 w 27"/>
                <a:gd name="T1" fmla="*/ 10 h 27"/>
                <a:gd name="T2" fmla="*/ 14 w 27"/>
                <a:gd name="T3" fmla="*/ 14 h 27"/>
                <a:gd name="T4" fmla="*/ 9 w 27"/>
                <a:gd name="T5" fmla="*/ 18 h 27"/>
                <a:gd name="T6" fmla="*/ 4 w 27"/>
                <a:gd name="T7" fmla="*/ 16 h 27"/>
                <a:gd name="T8" fmla="*/ 2 w 27"/>
                <a:gd name="T9" fmla="*/ 17 h 27"/>
                <a:gd name="T10" fmla="*/ 8 w 27"/>
                <a:gd name="T11" fmla="*/ 27 h 27"/>
                <a:gd name="T12" fmla="*/ 22 w 27"/>
                <a:gd name="T13" fmla="*/ 17 h 27"/>
                <a:gd name="T14" fmla="*/ 25 w 27"/>
                <a:gd name="T15" fmla="*/ 18 h 27"/>
                <a:gd name="T16" fmla="*/ 26 w 27"/>
                <a:gd name="T17" fmla="*/ 16 h 27"/>
                <a:gd name="T18" fmla="*/ 24 w 27"/>
                <a:gd name="T19" fmla="*/ 14 h 27"/>
                <a:gd name="T20" fmla="*/ 24 w 27"/>
                <a:gd name="T21" fmla="*/ 11 h 27"/>
                <a:gd name="T22" fmla="*/ 23 w 27"/>
                <a:gd name="T23" fmla="*/ 9 h 27"/>
                <a:gd name="T24" fmla="*/ 19 w 27"/>
                <a:gd name="T25" fmla="*/ 12 h 27"/>
                <a:gd name="T26" fmla="*/ 11 w 27"/>
                <a:gd name="T27" fmla="*/ 7 h 27"/>
                <a:gd name="T28" fmla="*/ 4 w 27"/>
                <a:gd name="T29" fmla="*/ 2 h 27"/>
                <a:gd name="T30" fmla="*/ 0 w 27"/>
                <a:gd name="T31" fmla="*/ 3 h 27"/>
                <a:gd name="T32" fmla="*/ 6 w 27"/>
                <a:gd name="T33" fmla="*/ 1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" h="27">
                  <a:moveTo>
                    <a:pt x="6" y="10"/>
                  </a:moveTo>
                  <a:cubicBezTo>
                    <a:pt x="9" y="11"/>
                    <a:pt x="12" y="12"/>
                    <a:pt x="14" y="14"/>
                  </a:cubicBezTo>
                  <a:cubicBezTo>
                    <a:pt x="14" y="15"/>
                    <a:pt x="11" y="17"/>
                    <a:pt x="9" y="18"/>
                  </a:cubicBezTo>
                  <a:cubicBezTo>
                    <a:pt x="7" y="19"/>
                    <a:pt x="6" y="16"/>
                    <a:pt x="4" y="16"/>
                  </a:cubicBezTo>
                  <a:cubicBezTo>
                    <a:pt x="3" y="15"/>
                    <a:pt x="2" y="15"/>
                    <a:pt x="2" y="17"/>
                  </a:cubicBezTo>
                  <a:cubicBezTo>
                    <a:pt x="4" y="20"/>
                    <a:pt x="4" y="25"/>
                    <a:pt x="8" y="27"/>
                  </a:cubicBezTo>
                  <a:cubicBezTo>
                    <a:pt x="13" y="23"/>
                    <a:pt x="17" y="20"/>
                    <a:pt x="22" y="17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6" y="18"/>
                    <a:pt x="27" y="17"/>
                    <a:pt x="26" y="16"/>
                  </a:cubicBezTo>
                  <a:cubicBezTo>
                    <a:pt x="26" y="16"/>
                    <a:pt x="25" y="14"/>
                    <a:pt x="24" y="14"/>
                  </a:cubicBezTo>
                  <a:cubicBezTo>
                    <a:pt x="24" y="11"/>
                    <a:pt x="24" y="11"/>
                    <a:pt x="24" y="11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2" y="10"/>
                    <a:pt x="20" y="11"/>
                    <a:pt x="19" y="12"/>
                  </a:cubicBezTo>
                  <a:cubicBezTo>
                    <a:pt x="16" y="10"/>
                    <a:pt x="13" y="9"/>
                    <a:pt x="11" y="7"/>
                  </a:cubicBezTo>
                  <a:cubicBezTo>
                    <a:pt x="8" y="6"/>
                    <a:pt x="6" y="4"/>
                    <a:pt x="4" y="2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9"/>
                    <a:pt x="3" y="10"/>
                    <a:pt x="6" y="10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51" name="iṡļiḍe"/>
            <p:cNvSpPr/>
            <p:nvPr/>
          </p:nvSpPr>
          <p:spPr bwMode="auto">
            <a:xfrm>
              <a:off x="10312" y="1368"/>
              <a:ext cx="305" cy="188"/>
            </a:xfrm>
            <a:custGeom>
              <a:avLst/>
              <a:gdLst>
                <a:gd name="T0" fmla="*/ 52 w 54"/>
                <a:gd name="T1" fmla="*/ 10 h 33"/>
                <a:gd name="T2" fmla="*/ 41 w 54"/>
                <a:gd name="T3" fmla="*/ 13 h 33"/>
                <a:gd name="T4" fmla="*/ 37 w 54"/>
                <a:gd name="T5" fmla="*/ 11 h 33"/>
                <a:gd name="T6" fmla="*/ 35 w 54"/>
                <a:gd name="T7" fmla="*/ 12 h 33"/>
                <a:gd name="T8" fmla="*/ 29 w 54"/>
                <a:gd name="T9" fmla="*/ 15 h 33"/>
                <a:gd name="T10" fmla="*/ 28 w 54"/>
                <a:gd name="T11" fmla="*/ 13 h 33"/>
                <a:gd name="T12" fmla="*/ 23 w 54"/>
                <a:gd name="T13" fmla="*/ 15 h 33"/>
                <a:gd name="T14" fmla="*/ 19 w 54"/>
                <a:gd name="T15" fmla="*/ 15 h 33"/>
                <a:gd name="T16" fmla="*/ 26 w 54"/>
                <a:gd name="T17" fmla="*/ 0 h 33"/>
                <a:gd name="T18" fmla="*/ 19 w 54"/>
                <a:gd name="T19" fmla="*/ 6 h 33"/>
                <a:gd name="T20" fmla="*/ 14 w 54"/>
                <a:gd name="T21" fmla="*/ 10 h 33"/>
                <a:gd name="T22" fmla="*/ 10 w 54"/>
                <a:gd name="T23" fmla="*/ 15 h 33"/>
                <a:gd name="T24" fmla="*/ 17 w 54"/>
                <a:gd name="T25" fmla="*/ 16 h 33"/>
                <a:gd name="T26" fmla="*/ 24 w 54"/>
                <a:gd name="T27" fmla="*/ 19 h 33"/>
                <a:gd name="T28" fmla="*/ 23 w 54"/>
                <a:gd name="T29" fmla="*/ 23 h 33"/>
                <a:gd name="T30" fmla="*/ 3 w 54"/>
                <a:gd name="T31" fmla="*/ 13 h 33"/>
                <a:gd name="T32" fmla="*/ 0 w 54"/>
                <a:gd name="T33" fmla="*/ 15 h 33"/>
                <a:gd name="T34" fmla="*/ 4 w 54"/>
                <a:gd name="T35" fmla="*/ 21 h 33"/>
                <a:gd name="T36" fmla="*/ 8 w 54"/>
                <a:gd name="T37" fmla="*/ 22 h 33"/>
                <a:gd name="T38" fmla="*/ 24 w 54"/>
                <a:gd name="T39" fmla="*/ 27 h 33"/>
                <a:gd name="T40" fmla="*/ 14 w 54"/>
                <a:gd name="T41" fmla="*/ 26 h 33"/>
                <a:gd name="T42" fmla="*/ 21 w 54"/>
                <a:gd name="T43" fmla="*/ 30 h 33"/>
                <a:gd name="T44" fmla="*/ 29 w 54"/>
                <a:gd name="T45" fmla="*/ 33 h 33"/>
                <a:gd name="T46" fmla="*/ 34 w 54"/>
                <a:gd name="T47" fmla="*/ 28 h 33"/>
                <a:gd name="T48" fmla="*/ 45 w 54"/>
                <a:gd name="T49" fmla="*/ 28 h 33"/>
                <a:gd name="T50" fmla="*/ 46 w 54"/>
                <a:gd name="T51" fmla="*/ 23 h 33"/>
                <a:gd name="T52" fmla="*/ 42 w 54"/>
                <a:gd name="T53" fmla="*/ 19 h 33"/>
                <a:gd name="T54" fmla="*/ 43 w 54"/>
                <a:gd name="T55" fmla="*/ 18 h 33"/>
                <a:gd name="T56" fmla="*/ 50 w 54"/>
                <a:gd name="T57" fmla="*/ 17 h 33"/>
                <a:gd name="T58" fmla="*/ 52 w 54"/>
                <a:gd name="T59" fmla="*/ 10 h 33"/>
                <a:gd name="T60" fmla="*/ 38 w 54"/>
                <a:gd name="T61" fmla="*/ 23 h 33"/>
                <a:gd name="T62" fmla="*/ 30 w 54"/>
                <a:gd name="T63" fmla="*/ 24 h 33"/>
                <a:gd name="T64" fmla="*/ 33 w 54"/>
                <a:gd name="T65" fmla="*/ 23 h 33"/>
                <a:gd name="T66" fmla="*/ 35 w 54"/>
                <a:gd name="T67" fmla="*/ 21 h 33"/>
                <a:gd name="T68" fmla="*/ 31 w 54"/>
                <a:gd name="T69" fmla="*/ 20 h 33"/>
                <a:gd name="T70" fmla="*/ 30 w 54"/>
                <a:gd name="T71" fmla="*/ 19 h 33"/>
                <a:gd name="T72" fmla="*/ 33 w 54"/>
                <a:gd name="T73" fmla="*/ 17 h 33"/>
                <a:gd name="T74" fmla="*/ 37 w 54"/>
                <a:gd name="T75" fmla="*/ 17 h 33"/>
                <a:gd name="T76" fmla="*/ 38 w 54"/>
                <a:gd name="T77" fmla="*/ 2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4" h="33">
                  <a:moveTo>
                    <a:pt x="52" y="10"/>
                  </a:moveTo>
                  <a:cubicBezTo>
                    <a:pt x="49" y="11"/>
                    <a:pt x="45" y="11"/>
                    <a:pt x="41" y="13"/>
                  </a:cubicBezTo>
                  <a:cubicBezTo>
                    <a:pt x="39" y="13"/>
                    <a:pt x="38" y="12"/>
                    <a:pt x="37" y="11"/>
                  </a:cubicBezTo>
                  <a:cubicBezTo>
                    <a:pt x="35" y="11"/>
                    <a:pt x="34" y="11"/>
                    <a:pt x="35" y="12"/>
                  </a:cubicBezTo>
                  <a:cubicBezTo>
                    <a:pt x="33" y="14"/>
                    <a:pt x="31" y="15"/>
                    <a:pt x="29" y="15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5" y="12"/>
                    <a:pt x="25" y="14"/>
                    <a:pt x="23" y="15"/>
                  </a:cubicBezTo>
                  <a:cubicBezTo>
                    <a:pt x="23" y="14"/>
                    <a:pt x="19" y="16"/>
                    <a:pt x="19" y="15"/>
                  </a:cubicBezTo>
                  <a:cubicBezTo>
                    <a:pt x="21" y="11"/>
                    <a:pt x="26" y="5"/>
                    <a:pt x="26" y="0"/>
                  </a:cubicBezTo>
                  <a:cubicBezTo>
                    <a:pt x="23" y="0"/>
                    <a:pt x="22" y="3"/>
                    <a:pt x="19" y="6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2" y="12"/>
                    <a:pt x="10" y="13"/>
                    <a:pt x="10" y="15"/>
                  </a:cubicBezTo>
                  <a:cubicBezTo>
                    <a:pt x="12" y="15"/>
                    <a:pt x="14" y="16"/>
                    <a:pt x="17" y="16"/>
                  </a:cubicBezTo>
                  <a:cubicBezTo>
                    <a:pt x="20" y="18"/>
                    <a:pt x="21" y="19"/>
                    <a:pt x="24" y="19"/>
                  </a:cubicBezTo>
                  <a:cubicBezTo>
                    <a:pt x="25" y="21"/>
                    <a:pt x="24" y="22"/>
                    <a:pt x="23" y="23"/>
                  </a:cubicBezTo>
                  <a:cubicBezTo>
                    <a:pt x="16" y="20"/>
                    <a:pt x="9" y="16"/>
                    <a:pt x="3" y="13"/>
                  </a:cubicBezTo>
                  <a:cubicBezTo>
                    <a:pt x="1" y="13"/>
                    <a:pt x="1" y="14"/>
                    <a:pt x="0" y="15"/>
                  </a:cubicBezTo>
                  <a:cubicBezTo>
                    <a:pt x="2" y="17"/>
                    <a:pt x="3" y="20"/>
                    <a:pt x="4" y="21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9" y="22"/>
                    <a:pt x="20" y="25"/>
                    <a:pt x="24" y="27"/>
                  </a:cubicBezTo>
                  <a:cubicBezTo>
                    <a:pt x="23" y="29"/>
                    <a:pt x="15" y="25"/>
                    <a:pt x="14" y="26"/>
                  </a:cubicBezTo>
                  <a:cubicBezTo>
                    <a:pt x="16" y="29"/>
                    <a:pt x="19" y="28"/>
                    <a:pt x="21" y="30"/>
                  </a:cubicBezTo>
                  <a:cubicBezTo>
                    <a:pt x="24" y="31"/>
                    <a:pt x="27" y="32"/>
                    <a:pt x="29" y="33"/>
                  </a:cubicBezTo>
                  <a:cubicBezTo>
                    <a:pt x="31" y="31"/>
                    <a:pt x="32" y="28"/>
                    <a:pt x="34" y="28"/>
                  </a:cubicBezTo>
                  <a:cubicBezTo>
                    <a:pt x="37" y="28"/>
                    <a:pt x="42" y="30"/>
                    <a:pt x="45" y="28"/>
                  </a:cubicBezTo>
                  <a:cubicBezTo>
                    <a:pt x="45" y="26"/>
                    <a:pt x="46" y="24"/>
                    <a:pt x="46" y="23"/>
                  </a:cubicBezTo>
                  <a:cubicBezTo>
                    <a:pt x="45" y="21"/>
                    <a:pt x="42" y="20"/>
                    <a:pt x="42" y="19"/>
                  </a:cubicBezTo>
                  <a:cubicBezTo>
                    <a:pt x="42" y="19"/>
                    <a:pt x="42" y="18"/>
                    <a:pt x="43" y="18"/>
                  </a:cubicBezTo>
                  <a:cubicBezTo>
                    <a:pt x="46" y="18"/>
                    <a:pt x="48" y="18"/>
                    <a:pt x="50" y="17"/>
                  </a:cubicBezTo>
                  <a:cubicBezTo>
                    <a:pt x="51" y="18"/>
                    <a:pt x="54" y="12"/>
                    <a:pt x="52" y="10"/>
                  </a:cubicBezTo>
                  <a:close/>
                  <a:moveTo>
                    <a:pt x="38" y="23"/>
                  </a:moveTo>
                  <a:cubicBezTo>
                    <a:pt x="36" y="24"/>
                    <a:pt x="33" y="24"/>
                    <a:pt x="30" y="24"/>
                  </a:cubicBezTo>
                  <a:cubicBezTo>
                    <a:pt x="29" y="23"/>
                    <a:pt x="32" y="23"/>
                    <a:pt x="33" y="23"/>
                  </a:cubicBezTo>
                  <a:cubicBezTo>
                    <a:pt x="34" y="22"/>
                    <a:pt x="34" y="22"/>
                    <a:pt x="35" y="21"/>
                  </a:cubicBezTo>
                  <a:cubicBezTo>
                    <a:pt x="34" y="20"/>
                    <a:pt x="33" y="19"/>
                    <a:pt x="31" y="20"/>
                  </a:cubicBezTo>
                  <a:cubicBezTo>
                    <a:pt x="30" y="20"/>
                    <a:pt x="29" y="19"/>
                    <a:pt x="30" y="19"/>
                  </a:cubicBezTo>
                  <a:cubicBezTo>
                    <a:pt x="31" y="19"/>
                    <a:pt x="32" y="18"/>
                    <a:pt x="33" y="17"/>
                  </a:cubicBezTo>
                  <a:cubicBezTo>
                    <a:pt x="34" y="17"/>
                    <a:pt x="35" y="17"/>
                    <a:pt x="37" y="17"/>
                  </a:cubicBezTo>
                  <a:cubicBezTo>
                    <a:pt x="37" y="19"/>
                    <a:pt x="39" y="21"/>
                    <a:pt x="38" y="23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52" name="ï$ļïdé"/>
            <p:cNvSpPr/>
            <p:nvPr/>
          </p:nvSpPr>
          <p:spPr bwMode="auto">
            <a:xfrm>
              <a:off x="8754" y="785"/>
              <a:ext cx="1958" cy="1968"/>
            </a:xfrm>
            <a:custGeom>
              <a:avLst/>
              <a:gdLst>
                <a:gd name="T0" fmla="*/ 174 w 347"/>
                <a:gd name="T1" fmla="*/ 0 h 347"/>
                <a:gd name="T2" fmla="*/ 0 w 347"/>
                <a:gd name="T3" fmla="*/ 173 h 347"/>
                <a:gd name="T4" fmla="*/ 174 w 347"/>
                <a:gd name="T5" fmla="*/ 347 h 347"/>
                <a:gd name="T6" fmla="*/ 347 w 347"/>
                <a:gd name="T7" fmla="*/ 173 h 347"/>
                <a:gd name="T8" fmla="*/ 174 w 347"/>
                <a:gd name="T9" fmla="*/ 0 h 347"/>
                <a:gd name="T10" fmla="*/ 174 w 347"/>
                <a:gd name="T11" fmla="*/ 343 h 347"/>
                <a:gd name="T12" fmla="*/ 4 w 347"/>
                <a:gd name="T13" fmla="*/ 173 h 347"/>
                <a:gd name="T14" fmla="*/ 174 w 347"/>
                <a:gd name="T15" fmla="*/ 4 h 347"/>
                <a:gd name="T16" fmla="*/ 343 w 347"/>
                <a:gd name="T17" fmla="*/ 173 h 347"/>
                <a:gd name="T18" fmla="*/ 174 w 347"/>
                <a:gd name="T19" fmla="*/ 343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7" h="347">
                  <a:moveTo>
                    <a:pt x="174" y="0"/>
                  </a:moveTo>
                  <a:cubicBezTo>
                    <a:pt x="78" y="0"/>
                    <a:pt x="0" y="78"/>
                    <a:pt x="0" y="173"/>
                  </a:cubicBezTo>
                  <a:cubicBezTo>
                    <a:pt x="0" y="269"/>
                    <a:pt x="78" y="347"/>
                    <a:pt x="174" y="347"/>
                  </a:cubicBezTo>
                  <a:cubicBezTo>
                    <a:pt x="269" y="347"/>
                    <a:pt x="347" y="269"/>
                    <a:pt x="347" y="173"/>
                  </a:cubicBezTo>
                  <a:cubicBezTo>
                    <a:pt x="347" y="78"/>
                    <a:pt x="269" y="0"/>
                    <a:pt x="174" y="0"/>
                  </a:cubicBezTo>
                  <a:close/>
                  <a:moveTo>
                    <a:pt x="174" y="343"/>
                  </a:moveTo>
                  <a:cubicBezTo>
                    <a:pt x="80" y="343"/>
                    <a:pt x="4" y="267"/>
                    <a:pt x="4" y="173"/>
                  </a:cubicBezTo>
                  <a:cubicBezTo>
                    <a:pt x="4" y="80"/>
                    <a:pt x="80" y="4"/>
                    <a:pt x="174" y="4"/>
                  </a:cubicBezTo>
                  <a:cubicBezTo>
                    <a:pt x="267" y="4"/>
                    <a:pt x="343" y="80"/>
                    <a:pt x="343" y="173"/>
                  </a:cubicBezTo>
                  <a:cubicBezTo>
                    <a:pt x="343" y="267"/>
                    <a:pt x="267" y="343"/>
                    <a:pt x="174" y="343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53" name="íšlíḓe"/>
            <p:cNvSpPr/>
            <p:nvPr/>
          </p:nvSpPr>
          <p:spPr bwMode="auto">
            <a:xfrm>
              <a:off x="9194" y="1221"/>
              <a:ext cx="1085" cy="930"/>
            </a:xfrm>
            <a:custGeom>
              <a:avLst/>
              <a:gdLst>
                <a:gd name="T0" fmla="*/ 28 w 192"/>
                <a:gd name="T1" fmla="*/ 164 h 164"/>
                <a:gd name="T2" fmla="*/ 31 w 192"/>
                <a:gd name="T3" fmla="*/ 164 h 164"/>
                <a:gd name="T4" fmla="*/ 2 w 192"/>
                <a:gd name="T5" fmla="*/ 96 h 164"/>
                <a:gd name="T6" fmla="*/ 96 w 192"/>
                <a:gd name="T7" fmla="*/ 2 h 164"/>
                <a:gd name="T8" fmla="*/ 190 w 192"/>
                <a:gd name="T9" fmla="*/ 96 h 164"/>
                <a:gd name="T10" fmla="*/ 160 w 192"/>
                <a:gd name="T11" fmla="*/ 164 h 164"/>
                <a:gd name="T12" fmla="*/ 163 w 192"/>
                <a:gd name="T13" fmla="*/ 164 h 164"/>
                <a:gd name="T14" fmla="*/ 192 w 192"/>
                <a:gd name="T15" fmla="*/ 96 h 164"/>
                <a:gd name="T16" fmla="*/ 96 w 192"/>
                <a:gd name="T17" fmla="*/ 0 h 164"/>
                <a:gd name="T18" fmla="*/ 0 w 192"/>
                <a:gd name="T19" fmla="*/ 96 h 164"/>
                <a:gd name="T20" fmla="*/ 28 w 192"/>
                <a:gd name="T21" fmla="*/ 164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2" h="164">
                  <a:moveTo>
                    <a:pt x="28" y="164"/>
                  </a:moveTo>
                  <a:cubicBezTo>
                    <a:pt x="31" y="164"/>
                    <a:pt x="31" y="164"/>
                    <a:pt x="31" y="164"/>
                  </a:cubicBezTo>
                  <a:cubicBezTo>
                    <a:pt x="13" y="147"/>
                    <a:pt x="2" y="123"/>
                    <a:pt x="2" y="96"/>
                  </a:cubicBezTo>
                  <a:cubicBezTo>
                    <a:pt x="2" y="45"/>
                    <a:pt x="44" y="2"/>
                    <a:pt x="96" y="2"/>
                  </a:cubicBezTo>
                  <a:cubicBezTo>
                    <a:pt x="147" y="2"/>
                    <a:pt x="190" y="45"/>
                    <a:pt x="190" y="96"/>
                  </a:cubicBezTo>
                  <a:cubicBezTo>
                    <a:pt x="190" y="123"/>
                    <a:pt x="178" y="147"/>
                    <a:pt x="160" y="164"/>
                  </a:cubicBezTo>
                  <a:cubicBezTo>
                    <a:pt x="163" y="164"/>
                    <a:pt x="163" y="164"/>
                    <a:pt x="163" y="164"/>
                  </a:cubicBezTo>
                  <a:cubicBezTo>
                    <a:pt x="181" y="147"/>
                    <a:pt x="192" y="123"/>
                    <a:pt x="192" y="96"/>
                  </a:cubicBezTo>
                  <a:cubicBezTo>
                    <a:pt x="192" y="43"/>
                    <a:pt x="148" y="0"/>
                    <a:pt x="96" y="0"/>
                  </a:cubicBezTo>
                  <a:cubicBezTo>
                    <a:pt x="43" y="0"/>
                    <a:pt x="0" y="43"/>
                    <a:pt x="0" y="96"/>
                  </a:cubicBezTo>
                  <a:cubicBezTo>
                    <a:pt x="0" y="123"/>
                    <a:pt x="11" y="147"/>
                    <a:pt x="28" y="164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54" name="ïṣļïḍê"/>
            <p:cNvSpPr/>
            <p:nvPr/>
          </p:nvSpPr>
          <p:spPr bwMode="auto">
            <a:xfrm>
              <a:off x="10401" y="1914"/>
              <a:ext cx="210" cy="114"/>
            </a:xfrm>
            <a:custGeom>
              <a:avLst/>
              <a:gdLst>
                <a:gd name="T0" fmla="*/ 36 w 37"/>
                <a:gd name="T1" fmla="*/ 20 h 20"/>
                <a:gd name="T2" fmla="*/ 22 w 37"/>
                <a:gd name="T3" fmla="*/ 16 h 20"/>
                <a:gd name="T4" fmla="*/ 0 w 37"/>
                <a:gd name="T5" fmla="*/ 20 h 20"/>
                <a:gd name="T6" fmla="*/ 1 w 37"/>
                <a:gd name="T7" fmla="*/ 16 h 20"/>
                <a:gd name="T8" fmla="*/ 12 w 37"/>
                <a:gd name="T9" fmla="*/ 14 h 20"/>
                <a:gd name="T10" fmla="*/ 19 w 37"/>
                <a:gd name="T11" fmla="*/ 14 h 20"/>
                <a:gd name="T12" fmla="*/ 13 w 37"/>
                <a:gd name="T13" fmla="*/ 10 h 20"/>
                <a:gd name="T14" fmla="*/ 5 w 37"/>
                <a:gd name="T15" fmla="*/ 3 h 20"/>
                <a:gd name="T16" fmla="*/ 6 w 37"/>
                <a:gd name="T17" fmla="*/ 0 h 20"/>
                <a:gd name="T18" fmla="*/ 23 w 37"/>
                <a:gd name="T19" fmla="*/ 13 h 20"/>
                <a:gd name="T20" fmla="*/ 37 w 37"/>
                <a:gd name="T21" fmla="*/ 17 h 20"/>
                <a:gd name="T22" fmla="*/ 36 w 37"/>
                <a:gd name="T23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7" h="20">
                  <a:moveTo>
                    <a:pt x="36" y="20"/>
                  </a:moveTo>
                  <a:cubicBezTo>
                    <a:pt x="22" y="16"/>
                    <a:pt x="22" y="16"/>
                    <a:pt x="22" y="16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4" y="14"/>
                    <a:pt x="17" y="14"/>
                    <a:pt x="19" y="14"/>
                  </a:cubicBezTo>
                  <a:cubicBezTo>
                    <a:pt x="17" y="13"/>
                    <a:pt x="15" y="11"/>
                    <a:pt x="13" y="10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3" y="13"/>
                    <a:pt x="23" y="13"/>
                    <a:pt x="23" y="13"/>
                  </a:cubicBezTo>
                  <a:cubicBezTo>
                    <a:pt x="37" y="17"/>
                    <a:pt x="37" y="17"/>
                    <a:pt x="37" y="17"/>
                  </a:cubicBezTo>
                  <a:lnTo>
                    <a:pt x="36" y="20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</p:grpSp>
      <p:sp>
        <p:nvSpPr>
          <p:cNvPr id="14" name="椭圆 13"/>
          <p:cNvSpPr/>
          <p:nvPr/>
        </p:nvSpPr>
        <p:spPr>
          <a:xfrm>
            <a:off x="1939336" y="2420811"/>
            <a:ext cx="1592179" cy="1592179"/>
          </a:xfrm>
          <a:prstGeom prst="ellipse">
            <a:avLst/>
          </a:prstGeom>
          <a:solidFill>
            <a:srgbClr val="1F4D8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sz="9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62396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D6C8F6DF-EABF-A0A2-5994-B96D50196DC9}"/>
              </a:ext>
            </a:extLst>
          </p:cNvPr>
          <p:cNvGrpSpPr/>
          <p:nvPr/>
        </p:nvGrpSpPr>
        <p:grpSpPr>
          <a:xfrm>
            <a:off x="0" y="-77584"/>
            <a:ext cx="12192000" cy="1162105"/>
            <a:chOff x="0" y="-47031"/>
            <a:chExt cx="12192000" cy="1445342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3151F1AA-537B-7B6E-C316-F9E93ED1A7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78925"/>
            <a:stretch/>
          </p:blipFill>
          <p:spPr>
            <a:xfrm>
              <a:off x="0" y="-47031"/>
              <a:ext cx="12192000" cy="1445342"/>
            </a:xfrm>
            <a:prstGeom prst="rect">
              <a:avLst/>
            </a:prstGeom>
          </p:spPr>
        </p:pic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B18E5703-AAE0-3FBC-DA74-A0A08AC2AF83}"/>
                </a:ext>
              </a:extLst>
            </p:cNvPr>
            <p:cNvSpPr/>
            <p:nvPr/>
          </p:nvSpPr>
          <p:spPr>
            <a:xfrm>
              <a:off x="497840" y="254000"/>
              <a:ext cx="7630160" cy="635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zh-CN" altLang="en-US" sz="3600" b="1" i="0" dirty="0">
                  <a:solidFill>
                    <a:srgbClr val="1B4975"/>
                  </a:solidFill>
                  <a:effectLst/>
                  <a:latin typeface="+mn-ea"/>
                </a:rPr>
                <a:t>现有进展</a:t>
              </a:r>
              <a:endParaRPr lang="zh-CN" altLang="en-US" sz="3600" b="1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231830" y="1326560"/>
            <a:ext cx="11728340" cy="50348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</a:pPr>
            <a:r>
              <a:rPr lang="zh-CN" altLang="en-US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文献调研 ✔</a:t>
            </a:r>
            <a:endParaRPr lang="zh-CN" altLang="zh-CN" sz="1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zh-CN" altLang="en-US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主要参考工作：</a:t>
            </a:r>
            <a:r>
              <a:rPr lang="en-US" altLang="zh-CN" sz="1600" dirty="0" err="1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DiffusionSat</a:t>
            </a:r>
            <a:r>
              <a:rPr lang="en-US" altLang="zh-CN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[2] </a:t>
            </a:r>
            <a:r>
              <a:rPr lang="zh-CN" altLang="en-US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、</a:t>
            </a:r>
            <a:r>
              <a:rPr lang="en-US" altLang="zh-CN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ControlNet [8] </a:t>
            </a:r>
            <a:r>
              <a:rPr lang="zh-CN" altLang="en-US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和</a:t>
            </a:r>
            <a:r>
              <a:rPr lang="en-US" altLang="zh-CN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Stable Diffusion [3-6]</a:t>
            </a:r>
            <a:endParaRPr lang="zh-CN" altLang="zh-CN" sz="1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</a:pPr>
            <a:r>
              <a:rPr lang="zh-CN" altLang="en-US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数据集收集和模型选型 ✔</a:t>
            </a:r>
            <a:endParaRPr lang="zh-CN" altLang="zh-CN" sz="1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zh-CN" altLang="en-US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训练（含评估）数据集：</a:t>
            </a:r>
            <a:r>
              <a:rPr lang="en-US" altLang="zh-CN" sz="1600" dirty="0" err="1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xBD</a:t>
            </a:r>
            <a:r>
              <a:rPr lang="en-US" altLang="zh-CN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[1]</a:t>
            </a:r>
            <a:r>
              <a:rPr lang="zh-CN" altLang="en-US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、</a:t>
            </a:r>
            <a:r>
              <a:rPr lang="en-US" altLang="zh-CN" sz="1600" dirty="0" err="1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SpaceNet</a:t>
            </a:r>
            <a:r>
              <a:rPr lang="en-US" altLang="zh-CN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8 [10]</a:t>
            </a:r>
            <a:r>
              <a:rPr lang="zh-CN" altLang="en-US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和</a:t>
            </a:r>
            <a:r>
              <a:rPr lang="en-US" altLang="zh-CN" sz="1600" dirty="0" err="1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fMoW</a:t>
            </a:r>
            <a:r>
              <a:rPr lang="en-US" altLang="zh-CN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-temporal [11]</a:t>
            </a: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zh-CN" altLang="en-US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骨干网络：</a:t>
            </a:r>
            <a:r>
              <a:rPr lang="en-US" altLang="zh-CN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Stable Diffusion v2.1 [6] + ControlNet [8]</a:t>
            </a: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zh-CN" altLang="en-US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对比模型：</a:t>
            </a:r>
            <a:r>
              <a:rPr lang="en-US" altLang="zh-CN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Stable Diffusion v2.1 (base) [6]</a:t>
            </a:r>
            <a:r>
              <a:rPr lang="zh-CN" altLang="en-US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、</a:t>
            </a:r>
            <a:r>
              <a:rPr lang="en-US" altLang="zh-CN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Stable Diffusion XL (turbo) [4-5]</a:t>
            </a:r>
            <a:r>
              <a:rPr lang="zh-CN" altLang="en-US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和</a:t>
            </a:r>
            <a:r>
              <a:rPr lang="en-US" altLang="zh-CN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Stable Diffusion 3 (medium) [3]</a:t>
            </a:r>
            <a:endParaRPr lang="zh-CN" altLang="zh-CN" sz="1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</a:pPr>
            <a:r>
              <a:rPr lang="zh-CN" altLang="en-US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实验路线设计 ✔</a:t>
            </a:r>
            <a:endParaRPr lang="zh-CN" altLang="zh-CN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zh-CN" altLang="en-US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模型架构：详见下页</a:t>
            </a:r>
            <a:endParaRPr lang="en-US" altLang="zh-CN" sz="1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zh-CN" altLang="en-US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风险点：由于训练数据数量或质量问题，训练过程可能会出现过拟合、模式崩塌和灾难性遗忘等问题，从而导致最终得到的模型表现较差</a:t>
            </a:r>
            <a:endParaRPr lang="en-US" altLang="zh-CN" sz="1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28575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n"/>
            </a:pPr>
            <a:r>
              <a:rPr lang="zh-CN" altLang="en-US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图像生成质量评估 ✔ </a:t>
            </a:r>
            <a:endParaRPr lang="zh-CN" altLang="zh-CN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zh-CN" altLang="en-US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视觉质量指标： </a:t>
            </a:r>
            <a:r>
              <a:rPr lang="en-US" altLang="zh-CN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Fréchet Inception Distance (FID)</a:t>
            </a:r>
            <a:r>
              <a:rPr lang="zh-CN" altLang="en-US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[12]</a:t>
            </a:r>
            <a:r>
              <a:rPr lang="zh-CN" altLang="en-US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、</a:t>
            </a:r>
            <a:r>
              <a:rPr lang="en-US" altLang="zh-CN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Inception Score (IS) [13]</a:t>
            </a:r>
            <a:r>
              <a:rPr lang="zh-CN" altLang="en-US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和</a:t>
            </a:r>
            <a:r>
              <a:rPr lang="en-US" altLang="zh-CN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CLIP-score [14]</a:t>
            </a: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zh-CN" altLang="en-US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像素质量指标：</a:t>
            </a:r>
            <a:r>
              <a:rPr lang="en-US" altLang="zh-CN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SSIM [15]</a:t>
            </a:r>
            <a:r>
              <a:rPr lang="zh-CN" altLang="en-US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、</a:t>
            </a:r>
            <a:r>
              <a:rPr lang="en-US" altLang="zh-CN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PSNR</a:t>
            </a:r>
            <a:r>
              <a:rPr lang="zh-CN" altLang="en-US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、</a:t>
            </a:r>
            <a:r>
              <a:rPr lang="en-US" altLang="zh-CN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LPIPS [16]</a:t>
            </a:r>
            <a:r>
              <a:rPr lang="zh-CN" altLang="en-US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和</a:t>
            </a:r>
            <a:r>
              <a:rPr lang="en-US" altLang="zh-CN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MSE</a:t>
            </a:r>
          </a:p>
        </p:txBody>
      </p:sp>
    </p:spTree>
    <p:extLst>
      <p:ext uri="{BB962C8B-B14F-4D97-AF65-F5344CB8AC3E}">
        <p14:creationId xmlns:p14="http://schemas.microsoft.com/office/powerpoint/2010/main" val="862118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D6C8F6DF-EABF-A0A2-5994-B96D50196DC9}"/>
              </a:ext>
            </a:extLst>
          </p:cNvPr>
          <p:cNvGrpSpPr/>
          <p:nvPr/>
        </p:nvGrpSpPr>
        <p:grpSpPr>
          <a:xfrm>
            <a:off x="0" y="-77584"/>
            <a:ext cx="12192000" cy="1162105"/>
            <a:chOff x="0" y="-47031"/>
            <a:chExt cx="12192000" cy="1445342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3151F1AA-537B-7B6E-C316-F9E93ED1A7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78925"/>
            <a:stretch/>
          </p:blipFill>
          <p:spPr>
            <a:xfrm>
              <a:off x="0" y="-47031"/>
              <a:ext cx="12192000" cy="1445342"/>
            </a:xfrm>
            <a:prstGeom prst="rect">
              <a:avLst/>
            </a:prstGeom>
          </p:spPr>
        </p:pic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B18E5703-AAE0-3FBC-DA74-A0A08AC2AF83}"/>
                </a:ext>
              </a:extLst>
            </p:cNvPr>
            <p:cNvSpPr/>
            <p:nvPr/>
          </p:nvSpPr>
          <p:spPr>
            <a:xfrm>
              <a:off x="497840" y="254000"/>
              <a:ext cx="7630160" cy="635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zh-CN" altLang="en-US" sz="3600" b="1" i="0" dirty="0">
                  <a:solidFill>
                    <a:srgbClr val="1B4975"/>
                  </a:solidFill>
                  <a:effectLst/>
                  <a:latin typeface="+mn-ea"/>
                </a:rPr>
                <a:t>现有进展</a:t>
              </a:r>
              <a:endParaRPr lang="zh-CN" altLang="en-US" sz="3600" b="1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A42588FB-6D5E-6089-5191-03245F24B9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7185" y="1084521"/>
            <a:ext cx="10037629" cy="5516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535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D6C8F6DF-EABF-A0A2-5994-B96D50196DC9}"/>
              </a:ext>
            </a:extLst>
          </p:cNvPr>
          <p:cNvGrpSpPr/>
          <p:nvPr/>
        </p:nvGrpSpPr>
        <p:grpSpPr>
          <a:xfrm>
            <a:off x="0" y="-77584"/>
            <a:ext cx="12192000" cy="1162105"/>
            <a:chOff x="0" y="-47031"/>
            <a:chExt cx="12192000" cy="1445342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3151F1AA-537B-7B6E-C316-F9E93ED1A7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78925"/>
            <a:stretch/>
          </p:blipFill>
          <p:spPr>
            <a:xfrm>
              <a:off x="0" y="-47031"/>
              <a:ext cx="12192000" cy="1445342"/>
            </a:xfrm>
            <a:prstGeom prst="rect">
              <a:avLst/>
            </a:prstGeom>
          </p:spPr>
        </p:pic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B18E5703-AAE0-3FBC-DA74-A0A08AC2AF83}"/>
                </a:ext>
              </a:extLst>
            </p:cNvPr>
            <p:cNvSpPr/>
            <p:nvPr/>
          </p:nvSpPr>
          <p:spPr>
            <a:xfrm>
              <a:off x="497840" y="254000"/>
              <a:ext cx="7630160" cy="635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zh-CN" altLang="en-US" sz="3600" b="1" dirty="0">
                  <a:solidFill>
                    <a:srgbClr val="1B4975"/>
                  </a:solidFill>
                  <a:latin typeface="+mn-ea"/>
                </a:rPr>
                <a:t>现有进展</a:t>
              </a:r>
              <a:endParaRPr lang="zh-CN" altLang="en-US" sz="3600" b="1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231830" y="1326560"/>
            <a:ext cx="11728340" cy="12030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</a:pPr>
            <a:r>
              <a:rPr lang="zh-CN" altLang="en-US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小组成员主要分工</a:t>
            </a:r>
            <a:endParaRPr lang="en-US" altLang="zh-CN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</a:pPr>
            <a:r>
              <a:rPr lang="zh-CN" altLang="en-US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仇选凯</a:t>
            </a:r>
            <a:endParaRPr lang="en-US" altLang="zh-CN" sz="1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altLang="zh-CN" sz="1600" dirty="0" err="1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Controlnet</a:t>
            </a:r>
            <a:r>
              <a:rPr lang="zh-CN" altLang="en-US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模型训练，模型训练超参数调整</a:t>
            </a:r>
            <a:endParaRPr lang="en-US" altLang="zh-CN" sz="1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402731" y="3754876"/>
            <a:ext cx="1614792" cy="11089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/>
          <p:cNvSpPr/>
          <p:nvPr/>
        </p:nvSpPr>
        <p:spPr>
          <a:xfrm>
            <a:off x="5651770" y="3579779"/>
            <a:ext cx="1352145" cy="10311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右箭头 6"/>
          <p:cNvSpPr/>
          <p:nvPr/>
        </p:nvSpPr>
        <p:spPr>
          <a:xfrm>
            <a:off x="1147863" y="3959157"/>
            <a:ext cx="904673" cy="4182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等腰三角形 8"/>
          <p:cNvSpPr/>
          <p:nvPr/>
        </p:nvSpPr>
        <p:spPr>
          <a:xfrm>
            <a:off x="136187" y="3735421"/>
            <a:ext cx="361653" cy="1118681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右箭头 9"/>
          <p:cNvSpPr/>
          <p:nvPr/>
        </p:nvSpPr>
        <p:spPr>
          <a:xfrm>
            <a:off x="4312920" y="4027251"/>
            <a:ext cx="1115114" cy="35019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右箭头 10"/>
          <p:cNvSpPr/>
          <p:nvPr/>
        </p:nvSpPr>
        <p:spPr>
          <a:xfrm>
            <a:off x="7344383" y="4095345"/>
            <a:ext cx="1663430" cy="3696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等腰三角形 11"/>
          <p:cNvSpPr/>
          <p:nvPr/>
        </p:nvSpPr>
        <p:spPr>
          <a:xfrm>
            <a:off x="9484468" y="3385226"/>
            <a:ext cx="846306" cy="1468876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7218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矩形 38">
            <a:extLst>
              <a:ext uri="{FF2B5EF4-FFF2-40B4-BE49-F238E27FC236}">
                <a16:creationId xmlns:a16="http://schemas.microsoft.com/office/drawing/2014/main" id="{AE83B32B-A45C-4753-904A-B627B2B0C2FD}"/>
              </a:ext>
            </a:extLst>
          </p:cNvPr>
          <p:cNvSpPr/>
          <p:nvPr/>
        </p:nvSpPr>
        <p:spPr>
          <a:xfrm>
            <a:off x="1" y="481263"/>
            <a:ext cx="12192000" cy="72000"/>
          </a:xfrm>
          <a:prstGeom prst="rect">
            <a:avLst/>
          </a:prstGeom>
          <a:solidFill>
            <a:srgbClr val="003F87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18209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27" name="图形 26">
            <a:extLst>
              <a:ext uri="{FF2B5EF4-FFF2-40B4-BE49-F238E27FC236}">
                <a16:creationId xmlns:a16="http://schemas.microsoft.com/office/drawing/2014/main" id="{BE4DA2D0-E8C9-424F-9FA5-FE5E01E0C3D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3661" y="98896"/>
            <a:ext cx="1251222" cy="347019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62BE7105-9C1A-4266-8F72-97854D208422}"/>
              </a:ext>
            </a:extLst>
          </p:cNvPr>
          <p:cNvSpPr/>
          <p:nvPr/>
        </p:nvSpPr>
        <p:spPr>
          <a:xfrm>
            <a:off x="473661" y="588611"/>
            <a:ext cx="1736539" cy="525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文献参考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73661" y="1149616"/>
            <a:ext cx="10527714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[1] R. Gupta et al., ‘Creating xBD: A Dataset for Assessing Building Damage from Satellite Imagery’, in Proceedings of the IEEE/CVF Conference on Computer Vision and Pattern Recognition Workshops, 2019, pp. 10–17. </a:t>
            </a:r>
            <a:endParaRPr lang="en-US" altLang="zh-CN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[2] S. Khanna et al., ‘DiffusionSat: A Generative Foundation Model for Satellite Imagery’, presented at the The Twelfth International Conference on Learning Representations, Oct. 2023. </a:t>
            </a:r>
            <a:endParaRPr lang="en-US" altLang="zh-CN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[3] P. Esser et al., ‘Scaling Rectified Flow Transformers for High-Resolution Image Synthesis’, presented at the Forty-first International Conference on Machine Learning, Jun. 2024.</a:t>
            </a:r>
          </a:p>
          <a:p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[4] A. Sauer, D. Lorenz, A. Blattmann, and R. Rombach, ‘Adversarial Diffusion Distillation’, Nov. 28, 2023, arXiv: arXiv:2311.17042.</a:t>
            </a:r>
          </a:p>
          <a:p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[5] D. Podell et al., ‘SDXL: Improving Latent Diffusion Models for High-Resolution Image Synthesis’, presented at the The Twelfth International Conference on Learning Representations, Oct. 2023. </a:t>
            </a:r>
            <a:endParaRPr lang="en-US" altLang="zh-CN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[6] R. Rombach, A. Blattmann, D. Lorenz, P. Esser, and B. Ommer, ‘High-Resolution Image Synthesis With Latent Diffusion Models’, presented at the Proceedings of the IEEE/CVF Conference on Computer Vision and Pattern Recognition, 2022, pp. 10684–10695. </a:t>
            </a:r>
            <a:endParaRPr lang="en-US" altLang="zh-CN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[7] M. Li, T. Yang, H. Kuang, J. Wu, Z. Wang, X. Xiao, and C. Chen, "ControlNet++: Improving Conditional Controls with Efficient Consistency Feedback," in European Conference on Computer Vision, 2024.</a:t>
            </a:r>
          </a:p>
          <a:p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[8] L. Zhang, A. Rao, and M. Agrawala, ‘Adding Conditional Control to Text-to-Image Diffusion Models’, in 2023 IEEE/CVF International Conference on Computer Vision (ICCV), Oct. 2023, pp. 3813–3824. </a:t>
            </a:r>
            <a:endParaRPr lang="en-US" altLang="zh-CN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[9] S. Zhao et al., ‘Uni-ControlNet: All-in-One Control to Text-to-Image Diffusion Models’, in Neural Information Processing Systems, Curran Associates, Inc., 2023, pp. 11127–11150. </a:t>
            </a:r>
            <a:endParaRPr lang="en-US" altLang="zh-CN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[10] R. </a:t>
            </a:r>
            <a:r>
              <a:rPr lang="en-US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Hänsch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 et al., ‘</a:t>
            </a:r>
            <a:r>
              <a:rPr lang="en-US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SpaceNet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 8 - The Detection of Flooded Roads and Buildings’, presented at the Proceedings of the IEEE/CVF Conference on Computer Vision and Pattern Recognition, 2022, pp. 1472–1480. </a:t>
            </a:r>
          </a:p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[11] G. Christie, N. </a:t>
            </a:r>
            <a:r>
              <a:rPr lang="en-US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Fendley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, J. Wilson, and R. Mukherjee, ‘Functional Map of the World’, presented at the Proceedings of the IEEE Conference on Computer Vision and Pattern Recognition, 2018, pp. 6172–6180. </a:t>
            </a:r>
          </a:p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[12] M. </a:t>
            </a:r>
            <a:r>
              <a:rPr lang="en-US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Heusel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, H. </a:t>
            </a:r>
            <a:r>
              <a:rPr lang="en-US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Ramsauer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, T. </a:t>
            </a:r>
            <a:r>
              <a:rPr lang="en-US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Unterthiner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, B. Nessler, and S. </a:t>
            </a:r>
            <a:r>
              <a:rPr lang="en-US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Hochreiter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, ‘GANs Trained by a Two Time-Scale Update Rule Converge to a Local Nash Equilibrium’, in Advances in Neural Information Processing Systems, Curran Associates, Inc., 2017. </a:t>
            </a:r>
          </a:p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[13] T. </a:t>
            </a:r>
            <a:r>
              <a:rPr lang="en-US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Salimans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 et al., ‘Improved Techniques for Training GANs’, in Advances in Neural Information Processing Systems, Curran Associates, Inc., 2016. </a:t>
            </a:r>
          </a:p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[14] A. Radford et al., ‘Learning Transferable Visual Models From Natural Language Supervision’, in Proceedings of the 38th International Conference on Machine Learning, PMLR, Jul. 2021, pp. 8748–8763. </a:t>
            </a:r>
          </a:p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[15] Z. Wang, A. C. </a:t>
            </a:r>
            <a:r>
              <a:rPr lang="en-US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Bovik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, H. R. Sheikh, and E. P. </a:t>
            </a:r>
            <a:r>
              <a:rPr lang="en-US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Simoncelli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, ‘Image quality assessment: from error visibility to structural similarity’, IEEE Transactions on Image Processing, vol. 13, no. 4, pp. 600–612, Apr. 2004.</a:t>
            </a:r>
          </a:p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[16 R. Zhang, P. Isola, A. A. </a:t>
            </a:r>
            <a:r>
              <a:rPr lang="en-US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Efros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, E. </a:t>
            </a:r>
            <a:r>
              <a:rPr lang="en-US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Shechtman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, and O. Wang, ‘The Unreasonable Effectiveness of Deep Features as a Perceptual Metric’, presented at the Proceedings of the IEEE Conference on Computer Vision and Pattern Recognition, 2018, pp. 586–595.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69104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45805" y="294968"/>
            <a:ext cx="1961536" cy="1696064"/>
          </a:xfrm>
          <a:prstGeom prst="rect">
            <a:avLst/>
          </a:pr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9984658" y="4866967"/>
            <a:ext cx="1961536" cy="1696064"/>
          </a:xfrm>
          <a:prstGeom prst="rect">
            <a:avLst/>
          </a:pr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圆角矩形 5"/>
          <p:cNvSpPr/>
          <p:nvPr/>
        </p:nvSpPr>
        <p:spPr>
          <a:xfrm>
            <a:off x="403122" y="449825"/>
            <a:ext cx="11385755" cy="5958349"/>
          </a:xfrm>
          <a:prstGeom prst="roundRect">
            <a:avLst>
              <a:gd name="adj" fmla="val 1568"/>
            </a:avLst>
          </a:prstGeom>
          <a:solidFill>
            <a:schemeClr val="bg1"/>
          </a:solidFill>
          <a:ln>
            <a:noFill/>
          </a:ln>
          <a:effectLst>
            <a:glow rad="228600">
              <a:srgbClr val="02615A">
                <a:alpha val="3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6" name="组合 85"/>
          <p:cNvGrpSpPr/>
          <p:nvPr/>
        </p:nvGrpSpPr>
        <p:grpSpPr>
          <a:xfrm>
            <a:off x="10581005" y="789940"/>
            <a:ext cx="766445" cy="770255"/>
            <a:chOff x="8754" y="785"/>
            <a:chExt cx="1958" cy="1968"/>
          </a:xfrm>
        </p:grpSpPr>
        <p:sp>
          <p:nvSpPr>
            <p:cNvPr id="2" name="íṡḷîḍê"/>
            <p:cNvSpPr/>
            <p:nvPr/>
          </p:nvSpPr>
          <p:spPr bwMode="auto">
            <a:xfrm>
              <a:off x="9285" y="1408"/>
              <a:ext cx="897" cy="828"/>
            </a:xfrm>
            <a:custGeom>
              <a:avLst/>
              <a:gdLst>
                <a:gd name="T0" fmla="*/ 154 w 159"/>
                <a:gd name="T1" fmla="*/ 43 h 146"/>
                <a:gd name="T2" fmla="*/ 133 w 159"/>
                <a:gd name="T3" fmla="*/ 41 h 146"/>
                <a:gd name="T4" fmla="*/ 159 w 159"/>
                <a:gd name="T5" fmla="*/ 25 h 146"/>
                <a:gd name="T6" fmla="*/ 133 w 159"/>
                <a:gd name="T7" fmla="*/ 24 h 146"/>
                <a:gd name="T8" fmla="*/ 97 w 159"/>
                <a:gd name="T9" fmla="*/ 38 h 146"/>
                <a:gd name="T10" fmla="*/ 106 w 159"/>
                <a:gd name="T11" fmla="*/ 24 h 146"/>
                <a:gd name="T12" fmla="*/ 72 w 159"/>
                <a:gd name="T13" fmla="*/ 34 h 146"/>
                <a:gd name="T14" fmla="*/ 66 w 159"/>
                <a:gd name="T15" fmla="*/ 36 h 146"/>
                <a:gd name="T16" fmla="*/ 0 w 159"/>
                <a:gd name="T17" fmla="*/ 23 h 146"/>
                <a:gd name="T18" fmla="*/ 28 w 159"/>
                <a:gd name="T19" fmla="*/ 34 h 146"/>
                <a:gd name="T20" fmla="*/ 30 w 159"/>
                <a:gd name="T21" fmla="*/ 41 h 146"/>
                <a:gd name="T22" fmla="*/ 11 w 159"/>
                <a:gd name="T23" fmla="*/ 40 h 146"/>
                <a:gd name="T24" fmla="*/ 41 w 159"/>
                <a:gd name="T25" fmla="*/ 60 h 146"/>
                <a:gd name="T26" fmla="*/ 24 w 159"/>
                <a:gd name="T27" fmla="*/ 60 h 146"/>
                <a:gd name="T28" fmla="*/ 46 w 159"/>
                <a:gd name="T29" fmla="*/ 79 h 146"/>
                <a:gd name="T30" fmla="*/ 35 w 159"/>
                <a:gd name="T31" fmla="*/ 78 h 146"/>
                <a:gd name="T32" fmla="*/ 54 w 159"/>
                <a:gd name="T33" fmla="*/ 92 h 146"/>
                <a:gd name="T34" fmla="*/ 54 w 159"/>
                <a:gd name="T35" fmla="*/ 96 h 146"/>
                <a:gd name="T36" fmla="*/ 46 w 159"/>
                <a:gd name="T37" fmla="*/ 96 h 146"/>
                <a:gd name="T38" fmla="*/ 64 w 159"/>
                <a:gd name="T39" fmla="*/ 108 h 146"/>
                <a:gd name="T40" fmla="*/ 64 w 159"/>
                <a:gd name="T41" fmla="*/ 114 h 146"/>
                <a:gd name="T42" fmla="*/ 60 w 159"/>
                <a:gd name="T43" fmla="*/ 115 h 146"/>
                <a:gd name="T44" fmla="*/ 81 w 159"/>
                <a:gd name="T45" fmla="*/ 146 h 146"/>
                <a:gd name="T46" fmla="*/ 103 w 159"/>
                <a:gd name="T47" fmla="*/ 117 h 146"/>
                <a:gd name="T48" fmla="*/ 98 w 159"/>
                <a:gd name="T49" fmla="*/ 114 h 146"/>
                <a:gd name="T50" fmla="*/ 99 w 159"/>
                <a:gd name="T51" fmla="*/ 107 h 146"/>
                <a:gd name="T52" fmla="*/ 115 w 159"/>
                <a:gd name="T53" fmla="*/ 97 h 146"/>
                <a:gd name="T54" fmla="*/ 112 w 159"/>
                <a:gd name="T55" fmla="*/ 92 h 146"/>
                <a:gd name="T56" fmla="*/ 131 w 159"/>
                <a:gd name="T57" fmla="*/ 79 h 146"/>
                <a:gd name="T58" fmla="*/ 119 w 159"/>
                <a:gd name="T59" fmla="*/ 79 h 146"/>
                <a:gd name="T60" fmla="*/ 117 w 159"/>
                <a:gd name="T61" fmla="*/ 75 h 146"/>
                <a:gd name="T62" fmla="*/ 141 w 159"/>
                <a:gd name="T63" fmla="*/ 59 h 146"/>
                <a:gd name="T64" fmla="*/ 125 w 159"/>
                <a:gd name="T65" fmla="*/ 58 h 146"/>
                <a:gd name="T66" fmla="*/ 124 w 159"/>
                <a:gd name="T67" fmla="*/ 54 h 146"/>
                <a:gd name="T68" fmla="*/ 154 w 159"/>
                <a:gd name="T69" fmla="*/ 4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59" h="146">
                  <a:moveTo>
                    <a:pt x="154" y="43"/>
                  </a:moveTo>
                  <a:cubicBezTo>
                    <a:pt x="133" y="41"/>
                    <a:pt x="133" y="41"/>
                    <a:pt x="133" y="41"/>
                  </a:cubicBezTo>
                  <a:cubicBezTo>
                    <a:pt x="137" y="34"/>
                    <a:pt x="155" y="37"/>
                    <a:pt x="159" y="25"/>
                  </a:cubicBezTo>
                  <a:cubicBezTo>
                    <a:pt x="133" y="24"/>
                    <a:pt x="133" y="24"/>
                    <a:pt x="133" y="24"/>
                  </a:cubicBezTo>
                  <a:cubicBezTo>
                    <a:pt x="114" y="21"/>
                    <a:pt x="107" y="39"/>
                    <a:pt x="97" y="38"/>
                  </a:cubicBezTo>
                  <a:cubicBezTo>
                    <a:pt x="88" y="29"/>
                    <a:pt x="100" y="28"/>
                    <a:pt x="106" y="24"/>
                  </a:cubicBezTo>
                  <a:cubicBezTo>
                    <a:pt x="80" y="0"/>
                    <a:pt x="72" y="32"/>
                    <a:pt x="72" y="34"/>
                  </a:cubicBezTo>
                  <a:cubicBezTo>
                    <a:pt x="71" y="37"/>
                    <a:pt x="68" y="38"/>
                    <a:pt x="66" y="36"/>
                  </a:cubicBezTo>
                  <a:cubicBezTo>
                    <a:pt x="58" y="12"/>
                    <a:pt x="33" y="22"/>
                    <a:pt x="0" y="23"/>
                  </a:cubicBezTo>
                  <a:cubicBezTo>
                    <a:pt x="8" y="31"/>
                    <a:pt x="17" y="32"/>
                    <a:pt x="28" y="34"/>
                  </a:cubicBezTo>
                  <a:cubicBezTo>
                    <a:pt x="30" y="36"/>
                    <a:pt x="32" y="38"/>
                    <a:pt x="30" y="41"/>
                  </a:cubicBezTo>
                  <a:cubicBezTo>
                    <a:pt x="11" y="40"/>
                    <a:pt x="11" y="40"/>
                    <a:pt x="11" y="40"/>
                  </a:cubicBezTo>
                  <a:cubicBezTo>
                    <a:pt x="19" y="58"/>
                    <a:pt x="35" y="49"/>
                    <a:pt x="41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5" y="75"/>
                    <a:pt x="41" y="68"/>
                    <a:pt x="46" y="79"/>
                  </a:cubicBezTo>
                  <a:cubicBezTo>
                    <a:pt x="35" y="78"/>
                    <a:pt x="35" y="78"/>
                    <a:pt x="35" y="78"/>
                  </a:cubicBezTo>
                  <a:cubicBezTo>
                    <a:pt x="40" y="90"/>
                    <a:pt x="48" y="91"/>
                    <a:pt x="54" y="92"/>
                  </a:cubicBezTo>
                  <a:cubicBezTo>
                    <a:pt x="54" y="96"/>
                    <a:pt x="54" y="96"/>
                    <a:pt x="54" y="96"/>
                  </a:cubicBezTo>
                  <a:cubicBezTo>
                    <a:pt x="46" y="96"/>
                    <a:pt x="46" y="96"/>
                    <a:pt x="46" y="96"/>
                  </a:cubicBezTo>
                  <a:cubicBezTo>
                    <a:pt x="46" y="104"/>
                    <a:pt x="57" y="109"/>
                    <a:pt x="64" y="108"/>
                  </a:cubicBezTo>
                  <a:cubicBezTo>
                    <a:pt x="64" y="114"/>
                    <a:pt x="64" y="114"/>
                    <a:pt x="64" y="114"/>
                  </a:cubicBezTo>
                  <a:cubicBezTo>
                    <a:pt x="60" y="115"/>
                    <a:pt x="60" y="115"/>
                    <a:pt x="60" y="115"/>
                  </a:cubicBezTo>
                  <a:cubicBezTo>
                    <a:pt x="81" y="146"/>
                    <a:pt x="81" y="146"/>
                    <a:pt x="81" y="146"/>
                  </a:cubicBezTo>
                  <a:cubicBezTo>
                    <a:pt x="103" y="117"/>
                    <a:pt x="103" y="117"/>
                    <a:pt x="103" y="117"/>
                  </a:cubicBezTo>
                  <a:cubicBezTo>
                    <a:pt x="98" y="114"/>
                    <a:pt x="98" y="114"/>
                    <a:pt x="98" y="114"/>
                  </a:cubicBezTo>
                  <a:cubicBezTo>
                    <a:pt x="99" y="107"/>
                    <a:pt x="99" y="107"/>
                    <a:pt x="99" y="107"/>
                  </a:cubicBezTo>
                  <a:cubicBezTo>
                    <a:pt x="105" y="108"/>
                    <a:pt x="111" y="106"/>
                    <a:pt x="115" y="97"/>
                  </a:cubicBezTo>
                  <a:cubicBezTo>
                    <a:pt x="114" y="95"/>
                    <a:pt x="99" y="99"/>
                    <a:pt x="112" y="92"/>
                  </a:cubicBezTo>
                  <a:cubicBezTo>
                    <a:pt x="120" y="91"/>
                    <a:pt x="125" y="85"/>
                    <a:pt x="131" y="79"/>
                  </a:cubicBezTo>
                  <a:cubicBezTo>
                    <a:pt x="119" y="79"/>
                    <a:pt x="119" y="79"/>
                    <a:pt x="119" y="79"/>
                  </a:cubicBezTo>
                  <a:cubicBezTo>
                    <a:pt x="117" y="78"/>
                    <a:pt x="116" y="76"/>
                    <a:pt x="117" y="75"/>
                  </a:cubicBezTo>
                  <a:cubicBezTo>
                    <a:pt x="125" y="74"/>
                    <a:pt x="137" y="70"/>
                    <a:pt x="141" y="59"/>
                  </a:cubicBezTo>
                  <a:cubicBezTo>
                    <a:pt x="125" y="58"/>
                    <a:pt x="125" y="58"/>
                    <a:pt x="125" y="58"/>
                  </a:cubicBezTo>
                  <a:cubicBezTo>
                    <a:pt x="122" y="57"/>
                    <a:pt x="123" y="55"/>
                    <a:pt x="124" y="54"/>
                  </a:cubicBezTo>
                  <a:cubicBezTo>
                    <a:pt x="134" y="54"/>
                    <a:pt x="145" y="50"/>
                    <a:pt x="154" y="43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3" name="íŝḻiḍè"/>
            <p:cNvSpPr/>
            <p:nvPr/>
          </p:nvSpPr>
          <p:spPr bwMode="auto">
            <a:xfrm>
              <a:off x="8856" y="1941"/>
              <a:ext cx="231" cy="183"/>
            </a:xfrm>
            <a:custGeom>
              <a:avLst/>
              <a:gdLst>
                <a:gd name="T0" fmla="*/ 6 w 41"/>
                <a:gd name="T1" fmla="*/ 15 h 32"/>
                <a:gd name="T2" fmla="*/ 9 w 41"/>
                <a:gd name="T3" fmla="*/ 16 h 32"/>
                <a:gd name="T4" fmla="*/ 37 w 41"/>
                <a:gd name="T5" fmla="*/ 18 h 32"/>
                <a:gd name="T6" fmla="*/ 41 w 41"/>
                <a:gd name="T7" fmla="*/ 16 h 32"/>
                <a:gd name="T8" fmla="*/ 32 w 41"/>
                <a:gd name="T9" fmla="*/ 0 h 32"/>
                <a:gd name="T10" fmla="*/ 28 w 41"/>
                <a:gd name="T11" fmla="*/ 1 h 32"/>
                <a:gd name="T12" fmla="*/ 35 w 41"/>
                <a:gd name="T13" fmla="*/ 14 h 32"/>
                <a:gd name="T14" fmla="*/ 30 w 41"/>
                <a:gd name="T15" fmla="*/ 13 h 32"/>
                <a:gd name="T16" fmla="*/ 4 w 41"/>
                <a:gd name="T17" fmla="*/ 12 h 32"/>
                <a:gd name="T18" fmla="*/ 0 w 41"/>
                <a:gd name="T19" fmla="*/ 14 h 32"/>
                <a:gd name="T20" fmla="*/ 10 w 41"/>
                <a:gd name="T21" fmla="*/ 32 h 32"/>
                <a:gd name="T22" fmla="*/ 14 w 41"/>
                <a:gd name="T23" fmla="*/ 30 h 32"/>
                <a:gd name="T24" fmla="*/ 6 w 41"/>
                <a:gd name="T25" fmla="*/ 15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" h="32">
                  <a:moveTo>
                    <a:pt x="6" y="15"/>
                  </a:moveTo>
                  <a:cubicBezTo>
                    <a:pt x="9" y="16"/>
                    <a:pt x="9" y="16"/>
                    <a:pt x="9" y="16"/>
                  </a:cubicBezTo>
                  <a:cubicBezTo>
                    <a:pt x="37" y="18"/>
                    <a:pt x="37" y="18"/>
                    <a:pt x="37" y="18"/>
                  </a:cubicBezTo>
                  <a:cubicBezTo>
                    <a:pt x="41" y="16"/>
                    <a:pt x="41" y="16"/>
                    <a:pt x="41" y="16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28" y="1"/>
                    <a:pt x="28" y="1"/>
                    <a:pt x="28" y="1"/>
                  </a:cubicBezTo>
                  <a:cubicBezTo>
                    <a:pt x="35" y="14"/>
                    <a:pt x="35" y="14"/>
                    <a:pt x="35" y="14"/>
                  </a:cubicBezTo>
                  <a:cubicBezTo>
                    <a:pt x="34" y="14"/>
                    <a:pt x="32" y="14"/>
                    <a:pt x="30" y="13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4" y="30"/>
                    <a:pt x="14" y="30"/>
                    <a:pt x="14" y="30"/>
                  </a:cubicBezTo>
                  <a:lnTo>
                    <a:pt x="6" y="15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11" name="îS1iďê"/>
            <p:cNvSpPr/>
            <p:nvPr/>
          </p:nvSpPr>
          <p:spPr bwMode="auto">
            <a:xfrm>
              <a:off x="8918" y="2054"/>
              <a:ext cx="226" cy="176"/>
            </a:xfrm>
            <a:custGeom>
              <a:avLst/>
              <a:gdLst>
                <a:gd name="T0" fmla="*/ 128 w 131"/>
                <a:gd name="T1" fmla="*/ 46 h 102"/>
                <a:gd name="T2" fmla="*/ 85 w 131"/>
                <a:gd name="T3" fmla="*/ 66 h 102"/>
                <a:gd name="T4" fmla="*/ 66 w 131"/>
                <a:gd name="T5" fmla="*/ 30 h 102"/>
                <a:gd name="T6" fmla="*/ 108 w 131"/>
                <a:gd name="T7" fmla="*/ 10 h 102"/>
                <a:gd name="T8" fmla="*/ 105 w 131"/>
                <a:gd name="T9" fmla="*/ 0 h 102"/>
                <a:gd name="T10" fmla="*/ 0 w 131"/>
                <a:gd name="T11" fmla="*/ 46 h 102"/>
                <a:gd name="T12" fmla="*/ 7 w 131"/>
                <a:gd name="T13" fmla="*/ 56 h 102"/>
                <a:gd name="T14" fmla="*/ 56 w 131"/>
                <a:gd name="T15" fmla="*/ 33 h 102"/>
                <a:gd name="T16" fmla="*/ 72 w 131"/>
                <a:gd name="T17" fmla="*/ 73 h 102"/>
                <a:gd name="T18" fmla="*/ 23 w 131"/>
                <a:gd name="T19" fmla="*/ 92 h 102"/>
                <a:gd name="T20" fmla="*/ 30 w 131"/>
                <a:gd name="T21" fmla="*/ 102 h 102"/>
                <a:gd name="T22" fmla="*/ 131 w 131"/>
                <a:gd name="T23" fmla="*/ 56 h 102"/>
                <a:gd name="T24" fmla="*/ 128 w 131"/>
                <a:gd name="T25" fmla="*/ 46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1" h="102">
                  <a:moveTo>
                    <a:pt x="128" y="46"/>
                  </a:moveTo>
                  <a:lnTo>
                    <a:pt x="85" y="66"/>
                  </a:lnTo>
                  <a:lnTo>
                    <a:pt x="66" y="30"/>
                  </a:lnTo>
                  <a:lnTo>
                    <a:pt x="108" y="10"/>
                  </a:lnTo>
                  <a:lnTo>
                    <a:pt x="105" y="0"/>
                  </a:lnTo>
                  <a:lnTo>
                    <a:pt x="0" y="46"/>
                  </a:lnTo>
                  <a:lnTo>
                    <a:pt x="7" y="56"/>
                  </a:lnTo>
                  <a:lnTo>
                    <a:pt x="56" y="33"/>
                  </a:lnTo>
                  <a:lnTo>
                    <a:pt x="72" y="73"/>
                  </a:lnTo>
                  <a:lnTo>
                    <a:pt x="23" y="92"/>
                  </a:lnTo>
                  <a:lnTo>
                    <a:pt x="30" y="102"/>
                  </a:lnTo>
                  <a:lnTo>
                    <a:pt x="131" y="56"/>
                  </a:lnTo>
                  <a:lnTo>
                    <a:pt x="128" y="46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13" name="i$ḷíḓe"/>
            <p:cNvSpPr/>
            <p:nvPr/>
          </p:nvSpPr>
          <p:spPr bwMode="auto">
            <a:xfrm>
              <a:off x="8980" y="2173"/>
              <a:ext cx="226" cy="176"/>
            </a:xfrm>
            <a:custGeom>
              <a:avLst/>
              <a:gdLst>
                <a:gd name="T0" fmla="*/ 72 w 131"/>
                <a:gd name="T1" fmla="*/ 76 h 102"/>
                <a:gd name="T2" fmla="*/ 85 w 131"/>
                <a:gd name="T3" fmla="*/ 69 h 102"/>
                <a:gd name="T4" fmla="*/ 66 w 131"/>
                <a:gd name="T5" fmla="*/ 30 h 102"/>
                <a:gd name="T6" fmla="*/ 98 w 131"/>
                <a:gd name="T7" fmla="*/ 17 h 102"/>
                <a:gd name="T8" fmla="*/ 118 w 131"/>
                <a:gd name="T9" fmla="*/ 56 h 102"/>
                <a:gd name="T10" fmla="*/ 131 w 131"/>
                <a:gd name="T11" fmla="*/ 53 h 102"/>
                <a:gd name="T12" fmla="*/ 105 w 131"/>
                <a:gd name="T13" fmla="*/ 0 h 102"/>
                <a:gd name="T14" fmla="*/ 0 w 131"/>
                <a:gd name="T15" fmla="*/ 50 h 102"/>
                <a:gd name="T16" fmla="*/ 30 w 131"/>
                <a:gd name="T17" fmla="*/ 102 h 102"/>
                <a:gd name="T18" fmla="*/ 39 w 131"/>
                <a:gd name="T19" fmla="*/ 96 h 102"/>
                <a:gd name="T20" fmla="*/ 20 w 131"/>
                <a:gd name="T21" fmla="*/ 53 h 102"/>
                <a:gd name="T22" fmla="*/ 52 w 131"/>
                <a:gd name="T23" fmla="*/ 36 h 102"/>
                <a:gd name="T24" fmla="*/ 72 w 131"/>
                <a:gd name="T25" fmla="*/ 76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1" h="102">
                  <a:moveTo>
                    <a:pt x="72" y="76"/>
                  </a:moveTo>
                  <a:lnTo>
                    <a:pt x="85" y="69"/>
                  </a:lnTo>
                  <a:lnTo>
                    <a:pt x="66" y="30"/>
                  </a:lnTo>
                  <a:lnTo>
                    <a:pt x="98" y="17"/>
                  </a:lnTo>
                  <a:lnTo>
                    <a:pt x="118" y="56"/>
                  </a:lnTo>
                  <a:lnTo>
                    <a:pt x="131" y="53"/>
                  </a:lnTo>
                  <a:lnTo>
                    <a:pt x="105" y="0"/>
                  </a:lnTo>
                  <a:lnTo>
                    <a:pt x="0" y="50"/>
                  </a:lnTo>
                  <a:lnTo>
                    <a:pt x="30" y="102"/>
                  </a:lnTo>
                  <a:lnTo>
                    <a:pt x="39" y="96"/>
                  </a:lnTo>
                  <a:lnTo>
                    <a:pt x="20" y="53"/>
                  </a:lnTo>
                  <a:lnTo>
                    <a:pt x="52" y="36"/>
                  </a:lnTo>
                  <a:lnTo>
                    <a:pt x="72" y="76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21" name="îş1íḍé"/>
            <p:cNvSpPr/>
            <p:nvPr/>
          </p:nvSpPr>
          <p:spPr bwMode="auto">
            <a:xfrm>
              <a:off x="9070" y="2292"/>
              <a:ext cx="181" cy="131"/>
            </a:xfrm>
            <a:custGeom>
              <a:avLst/>
              <a:gdLst>
                <a:gd name="T0" fmla="*/ 32 w 32"/>
                <a:gd name="T1" fmla="*/ 3 h 23"/>
                <a:gd name="T2" fmla="*/ 30 w 32"/>
                <a:gd name="T3" fmla="*/ 0 h 23"/>
                <a:gd name="T4" fmla="*/ 13 w 32"/>
                <a:gd name="T5" fmla="*/ 16 h 23"/>
                <a:gd name="T6" fmla="*/ 10 w 32"/>
                <a:gd name="T7" fmla="*/ 19 h 23"/>
                <a:gd name="T8" fmla="*/ 7 w 32"/>
                <a:gd name="T9" fmla="*/ 20 h 23"/>
                <a:gd name="T10" fmla="*/ 5 w 32"/>
                <a:gd name="T11" fmla="*/ 19 h 23"/>
                <a:gd name="T12" fmla="*/ 4 w 32"/>
                <a:gd name="T13" fmla="*/ 16 h 23"/>
                <a:gd name="T14" fmla="*/ 7 w 32"/>
                <a:gd name="T15" fmla="*/ 11 h 23"/>
                <a:gd name="T16" fmla="*/ 5 w 32"/>
                <a:gd name="T17" fmla="*/ 10 h 23"/>
                <a:gd name="T18" fmla="*/ 0 w 32"/>
                <a:gd name="T19" fmla="*/ 16 h 23"/>
                <a:gd name="T20" fmla="*/ 2 w 32"/>
                <a:gd name="T21" fmla="*/ 21 h 23"/>
                <a:gd name="T22" fmla="*/ 6 w 32"/>
                <a:gd name="T23" fmla="*/ 23 h 23"/>
                <a:gd name="T24" fmla="*/ 10 w 32"/>
                <a:gd name="T25" fmla="*/ 22 h 23"/>
                <a:gd name="T26" fmla="*/ 15 w 32"/>
                <a:gd name="T27" fmla="*/ 18 h 23"/>
                <a:gd name="T28" fmla="*/ 32 w 32"/>
                <a:gd name="T29" fmla="*/ 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2" h="23">
                  <a:moveTo>
                    <a:pt x="32" y="3"/>
                  </a:moveTo>
                  <a:cubicBezTo>
                    <a:pt x="30" y="0"/>
                    <a:pt x="30" y="0"/>
                    <a:pt x="30" y="0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1" y="18"/>
                    <a:pt x="10" y="19"/>
                    <a:pt x="10" y="19"/>
                  </a:cubicBezTo>
                  <a:cubicBezTo>
                    <a:pt x="9" y="19"/>
                    <a:pt x="8" y="20"/>
                    <a:pt x="7" y="20"/>
                  </a:cubicBezTo>
                  <a:cubicBezTo>
                    <a:pt x="6" y="20"/>
                    <a:pt x="6" y="19"/>
                    <a:pt x="5" y="19"/>
                  </a:cubicBezTo>
                  <a:cubicBezTo>
                    <a:pt x="4" y="18"/>
                    <a:pt x="4" y="17"/>
                    <a:pt x="4" y="16"/>
                  </a:cubicBezTo>
                  <a:cubicBezTo>
                    <a:pt x="4" y="15"/>
                    <a:pt x="6" y="13"/>
                    <a:pt x="7" y="11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2" y="12"/>
                    <a:pt x="1" y="14"/>
                    <a:pt x="0" y="16"/>
                  </a:cubicBezTo>
                  <a:cubicBezTo>
                    <a:pt x="0" y="18"/>
                    <a:pt x="1" y="20"/>
                    <a:pt x="2" y="21"/>
                  </a:cubicBezTo>
                  <a:cubicBezTo>
                    <a:pt x="3" y="22"/>
                    <a:pt x="4" y="23"/>
                    <a:pt x="6" y="23"/>
                  </a:cubicBezTo>
                  <a:cubicBezTo>
                    <a:pt x="7" y="23"/>
                    <a:pt x="9" y="23"/>
                    <a:pt x="10" y="22"/>
                  </a:cubicBezTo>
                  <a:cubicBezTo>
                    <a:pt x="12" y="22"/>
                    <a:pt x="13" y="20"/>
                    <a:pt x="15" y="18"/>
                  </a:cubicBezTo>
                  <a:lnTo>
                    <a:pt x="32" y="3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22" name="išḻïde"/>
            <p:cNvSpPr/>
            <p:nvPr/>
          </p:nvSpPr>
          <p:spPr bwMode="auto">
            <a:xfrm>
              <a:off x="9154" y="2322"/>
              <a:ext cx="148" cy="147"/>
            </a:xfrm>
            <a:custGeom>
              <a:avLst/>
              <a:gdLst>
                <a:gd name="T0" fmla="*/ 79 w 86"/>
                <a:gd name="T1" fmla="*/ 0 h 85"/>
                <a:gd name="T2" fmla="*/ 0 w 86"/>
                <a:gd name="T3" fmla="*/ 79 h 85"/>
                <a:gd name="T4" fmla="*/ 7 w 86"/>
                <a:gd name="T5" fmla="*/ 85 h 85"/>
                <a:gd name="T6" fmla="*/ 86 w 86"/>
                <a:gd name="T7" fmla="*/ 6 h 85"/>
                <a:gd name="T8" fmla="*/ 79 w 86"/>
                <a:gd name="T9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" h="85">
                  <a:moveTo>
                    <a:pt x="79" y="0"/>
                  </a:moveTo>
                  <a:lnTo>
                    <a:pt x="0" y="79"/>
                  </a:lnTo>
                  <a:lnTo>
                    <a:pt x="7" y="85"/>
                  </a:lnTo>
                  <a:lnTo>
                    <a:pt x="86" y="6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23" name="ís1ïḓè"/>
            <p:cNvSpPr/>
            <p:nvPr/>
          </p:nvSpPr>
          <p:spPr bwMode="auto">
            <a:xfrm>
              <a:off x="9184" y="2361"/>
              <a:ext cx="181" cy="198"/>
            </a:xfrm>
            <a:custGeom>
              <a:avLst/>
              <a:gdLst>
                <a:gd name="T0" fmla="*/ 29 w 32"/>
                <a:gd name="T1" fmla="*/ 0 h 35"/>
                <a:gd name="T2" fmla="*/ 0 w 32"/>
                <a:gd name="T3" fmla="*/ 21 h 35"/>
                <a:gd name="T4" fmla="*/ 3 w 32"/>
                <a:gd name="T5" fmla="*/ 23 h 35"/>
                <a:gd name="T6" fmla="*/ 12 w 32"/>
                <a:gd name="T7" fmla="*/ 17 h 35"/>
                <a:gd name="T8" fmla="*/ 20 w 32"/>
                <a:gd name="T9" fmla="*/ 23 h 35"/>
                <a:gd name="T10" fmla="*/ 16 w 32"/>
                <a:gd name="T11" fmla="*/ 33 h 35"/>
                <a:gd name="T12" fmla="*/ 19 w 32"/>
                <a:gd name="T13" fmla="*/ 35 h 35"/>
                <a:gd name="T14" fmla="*/ 32 w 32"/>
                <a:gd name="T15" fmla="*/ 3 h 35"/>
                <a:gd name="T16" fmla="*/ 29 w 32"/>
                <a:gd name="T17" fmla="*/ 0 h 35"/>
                <a:gd name="T18" fmla="*/ 25 w 32"/>
                <a:gd name="T19" fmla="*/ 11 h 35"/>
                <a:gd name="T20" fmla="*/ 22 w 32"/>
                <a:gd name="T21" fmla="*/ 20 h 35"/>
                <a:gd name="T22" fmla="*/ 15 w 32"/>
                <a:gd name="T23" fmla="*/ 15 h 35"/>
                <a:gd name="T24" fmla="*/ 23 w 32"/>
                <a:gd name="T25" fmla="*/ 8 h 35"/>
                <a:gd name="T26" fmla="*/ 28 w 32"/>
                <a:gd name="T27" fmla="*/ 4 h 35"/>
                <a:gd name="T28" fmla="*/ 25 w 32"/>
                <a:gd name="T29" fmla="*/ 11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2" h="35">
                  <a:moveTo>
                    <a:pt x="29" y="0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3" y="23"/>
                    <a:pt x="3" y="23"/>
                    <a:pt x="3" y="23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9" y="35"/>
                    <a:pt x="19" y="35"/>
                    <a:pt x="19" y="35"/>
                  </a:cubicBezTo>
                  <a:cubicBezTo>
                    <a:pt x="32" y="3"/>
                    <a:pt x="32" y="3"/>
                    <a:pt x="32" y="3"/>
                  </a:cubicBezTo>
                  <a:lnTo>
                    <a:pt x="29" y="0"/>
                  </a:lnTo>
                  <a:close/>
                  <a:moveTo>
                    <a:pt x="25" y="11"/>
                  </a:moveTo>
                  <a:cubicBezTo>
                    <a:pt x="22" y="20"/>
                    <a:pt x="22" y="20"/>
                    <a:pt x="22" y="20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5" y="7"/>
                    <a:pt x="27" y="6"/>
                    <a:pt x="28" y="4"/>
                  </a:cubicBezTo>
                  <a:cubicBezTo>
                    <a:pt x="28" y="6"/>
                    <a:pt x="27" y="8"/>
                    <a:pt x="25" y="11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24" name="ïṩlïďê"/>
            <p:cNvSpPr/>
            <p:nvPr/>
          </p:nvSpPr>
          <p:spPr bwMode="auto">
            <a:xfrm>
              <a:off x="9313" y="2394"/>
              <a:ext cx="198" cy="216"/>
            </a:xfrm>
            <a:custGeom>
              <a:avLst/>
              <a:gdLst>
                <a:gd name="T0" fmla="*/ 108 w 115"/>
                <a:gd name="T1" fmla="*/ 27 h 125"/>
                <a:gd name="T2" fmla="*/ 62 w 115"/>
                <a:gd name="T3" fmla="*/ 102 h 125"/>
                <a:gd name="T4" fmla="*/ 69 w 115"/>
                <a:gd name="T5" fmla="*/ 7 h 125"/>
                <a:gd name="T6" fmla="*/ 59 w 115"/>
                <a:gd name="T7" fmla="*/ 0 h 125"/>
                <a:gd name="T8" fmla="*/ 0 w 115"/>
                <a:gd name="T9" fmla="*/ 96 h 125"/>
                <a:gd name="T10" fmla="*/ 10 w 115"/>
                <a:gd name="T11" fmla="*/ 99 h 125"/>
                <a:gd name="T12" fmla="*/ 56 w 115"/>
                <a:gd name="T13" fmla="*/ 27 h 125"/>
                <a:gd name="T14" fmla="*/ 49 w 115"/>
                <a:gd name="T15" fmla="*/ 122 h 125"/>
                <a:gd name="T16" fmla="*/ 59 w 115"/>
                <a:gd name="T17" fmla="*/ 125 h 125"/>
                <a:gd name="T18" fmla="*/ 115 w 115"/>
                <a:gd name="T19" fmla="*/ 33 h 125"/>
                <a:gd name="T20" fmla="*/ 108 w 115"/>
                <a:gd name="T21" fmla="*/ 27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5" h="125">
                  <a:moveTo>
                    <a:pt x="108" y="27"/>
                  </a:moveTo>
                  <a:lnTo>
                    <a:pt x="62" y="102"/>
                  </a:lnTo>
                  <a:lnTo>
                    <a:pt x="69" y="7"/>
                  </a:lnTo>
                  <a:lnTo>
                    <a:pt x="59" y="0"/>
                  </a:lnTo>
                  <a:lnTo>
                    <a:pt x="0" y="96"/>
                  </a:lnTo>
                  <a:lnTo>
                    <a:pt x="10" y="99"/>
                  </a:lnTo>
                  <a:lnTo>
                    <a:pt x="56" y="27"/>
                  </a:lnTo>
                  <a:lnTo>
                    <a:pt x="49" y="122"/>
                  </a:lnTo>
                  <a:lnTo>
                    <a:pt x="59" y="125"/>
                  </a:lnTo>
                  <a:lnTo>
                    <a:pt x="115" y="33"/>
                  </a:lnTo>
                  <a:lnTo>
                    <a:pt x="108" y="27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25" name="íSliḋê"/>
            <p:cNvSpPr/>
            <p:nvPr/>
          </p:nvSpPr>
          <p:spPr bwMode="auto">
            <a:xfrm>
              <a:off x="9472" y="2458"/>
              <a:ext cx="140" cy="191"/>
            </a:xfrm>
            <a:custGeom>
              <a:avLst/>
              <a:gdLst>
                <a:gd name="T0" fmla="*/ 19 w 25"/>
                <a:gd name="T1" fmla="*/ 1 h 34"/>
                <a:gd name="T2" fmla="*/ 13 w 25"/>
                <a:gd name="T3" fmla="*/ 1 h 34"/>
                <a:gd name="T4" fmla="*/ 8 w 25"/>
                <a:gd name="T5" fmla="*/ 5 h 34"/>
                <a:gd name="T6" fmla="*/ 3 w 25"/>
                <a:gd name="T7" fmla="*/ 13 h 34"/>
                <a:gd name="T8" fmla="*/ 1 w 25"/>
                <a:gd name="T9" fmla="*/ 22 h 34"/>
                <a:gd name="T10" fmla="*/ 2 w 25"/>
                <a:gd name="T11" fmla="*/ 29 h 34"/>
                <a:gd name="T12" fmla="*/ 6 w 25"/>
                <a:gd name="T13" fmla="*/ 33 h 34"/>
                <a:gd name="T14" fmla="*/ 11 w 25"/>
                <a:gd name="T15" fmla="*/ 33 h 34"/>
                <a:gd name="T16" fmla="*/ 17 w 25"/>
                <a:gd name="T17" fmla="*/ 31 h 34"/>
                <a:gd name="T18" fmla="*/ 21 w 25"/>
                <a:gd name="T19" fmla="*/ 20 h 34"/>
                <a:gd name="T20" fmla="*/ 13 w 25"/>
                <a:gd name="T21" fmla="*/ 17 h 34"/>
                <a:gd name="T22" fmla="*/ 11 w 25"/>
                <a:gd name="T23" fmla="*/ 20 h 34"/>
                <a:gd name="T24" fmla="*/ 17 w 25"/>
                <a:gd name="T25" fmla="*/ 22 h 34"/>
                <a:gd name="T26" fmla="*/ 15 w 25"/>
                <a:gd name="T27" fmla="*/ 28 h 34"/>
                <a:gd name="T28" fmla="*/ 12 w 25"/>
                <a:gd name="T29" fmla="*/ 29 h 34"/>
                <a:gd name="T30" fmla="*/ 8 w 25"/>
                <a:gd name="T31" fmla="*/ 29 h 34"/>
                <a:gd name="T32" fmla="*/ 5 w 25"/>
                <a:gd name="T33" fmla="*/ 26 h 34"/>
                <a:gd name="T34" fmla="*/ 4 w 25"/>
                <a:gd name="T35" fmla="*/ 21 h 34"/>
                <a:gd name="T36" fmla="*/ 6 w 25"/>
                <a:gd name="T37" fmla="*/ 14 h 34"/>
                <a:gd name="T38" fmla="*/ 9 w 25"/>
                <a:gd name="T39" fmla="*/ 8 h 34"/>
                <a:gd name="T40" fmla="*/ 11 w 25"/>
                <a:gd name="T41" fmla="*/ 5 h 34"/>
                <a:gd name="T42" fmla="*/ 15 w 25"/>
                <a:gd name="T43" fmla="*/ 4 h 34"/>
                <a:gd name="T44" fmla="*/ 18 w 25"/>
                <a:gd name="T45" fmla="*/ 4 h 34"/>
                <a:gd name="T46" fmla="*/ 20 w 25"/>
                <a:gd name="T47" fmla="*/ 6 h 34"/>
                <a:gd name="T48" fmla="*/ 21 w 25"/>
                <a:gd name="T49" fmla="*/ 9 h 34"/>
                <a:gd name="T50" fmla="*/ 21 w 25"/>
                <a:gd name="T51" fmla="*/ 13 h 34"/>
                <a:gd name="T52" fmla="*/ 24 w 25"/>
                <a:gd name="T53" fmla="*/ 13 h 34"/>
                <a:gd name="T54" fmla="*/ 24 w 25"/>
                <a:gd name="T55" fmla="*/ 7 h 34"/>
                <a:gd name="T56" fmla="*/ 23 w 25"/>
                <a:gd name="T57" fmla="*/ 3 h 34"/>
                <a:gd name="T58" fmla="*/ 19 w 25"/>
                <a:gd name="T59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5" h="34">
                  <a:moveTo>
                    <a:pt x="19" y="1"/>
                  </a:moveTo>
                  <a:cubicBezTo>
                    <a:pt x="18" y="0"/>
                    <a:pt x="15" y="0"/>
                    <a:pt x="13" y="1"/>
                  </a:cubicBezTo>
                  <a:cubicBezTo>
                    <a:pt x="11" y="1"/>
                    <a:pt x="9" y="3"/>
                    <a:pt x="8" y="5"/>
                  </a:cubicBezTo>
                  <a:cubicBezTo>
                    <a:pt x="6" y="7"/>
                    <a:pt x="4" y="10"/>
                    <a:pt x="3" y="13"/>
                  </a:cubicBezTo>
                  <a:cubicBezTo>
                    <a:pt x="2" y="16"/>
                    <a:pt x="1" y="19"/>
                    <a:pt x="1" y="22"/>
                  </a:cubicBezTo>
                  <a:cubicBezTo>
                    <a:pt x="0" y="25"/>
                    <a:pt x="1" y="27"/>
                    <a:pt x="2" y="29"/>
                  </a:cubicBezTo>
                  <a:cubicBezTo>
                    <a:pt x="3" y="31"/>
                    <a:pt x="4" y="32"/>
                    <a:pt x="6" y="33"/>
                  </a:cubicBezTo>
                  <a:cubicBezTo>
                    <a:pt x="8" y="34"/>
                    <a:pt x="9" y="34"/>
                    <a:pt x="11" y="33"/>
                  </a:cubicBezTo>
                  <a:cubicBezTo>
                    <a:pt x="13" y="33"/>
                    <a:pt x="15" y="32"/>
                    <a:pt x="17" y="31"/>
                  </a:cubicBezTo>
                  <a:cubicBezTo>
                    <a:pt x="21" y="20"/>
                    <a:pt x="21" y="20"/>
                    <a:pt x="21" y="20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4" y="29"/>
                    <a:pt x="13" y="29"/>
                    <a:pt x="12" y="29"/>
                  </a:cubicBezTo>
                  <a:cubicBezTo>
                    <a:pt x="10" y="30"/>
                    <a:pt x="9" y="30"/>
                    <a:pt x="8" y="29"/>
                  </a:cubicBezTo>
                  <a:cubicBezTo>
                    <a:pt x="6" y="29"/>
                    <a:pt x="5" y="28"/>
                    <a:pt x="5" y="26"/>
                  </a:cubicBezTo>
                  <a:cubicBezTo>
                    <a:pt x="4" y="25"/>
                    <a:pt x="3" y="23"/>
                    <a:pt x="4" y="21"/>
                  </a:cubicBezTo>
                  <a:cubicBezTo>
                    <a:pt x="4" y="19"/>
                    <a:pt x="4" y="17"/>
                    <a:pt x="6" y="14"/>
                  </a:cubicBezTo>
                  <a:cubicBezTo>
                    <a:pt x="7" y="12"/>
                    <a:pt x="8" y="10"/>
                    <a:pt x="9" y="8"/>
                  </a:cubicBezTo>
                  <a:cubicBezTo>
                    <a:pt x="10" y="7"/>
                    <a:pt x="11" y="6"/>
                    <a:pt x="11" y="5"/>
                  </a:cubicBezTo>
                  <a:cubicBezTo>
                    <a:pt x="12" y="5"/>
                    <a:pt x="13" y="4"/>
                    <a:pt x="15" y="4"/>
                  </a:cubicBezTo>
                  <a:cubicBezTo>
                    <a:pt x="16" y="4"/>
                    <a:pt x="17" y="4"/>
                    <a:pt x="18" y="4"/>
                  </a:cubicBezTo>
                  <a:cubicBezTo>
                    <a:pt x="19" y="5"/>
                    <a:pt x="20" y="5"/>
                    <a:pt x="20" y="6"/>
                  </a:cubicBezTo>
                  <a:cubicBezTo>
                    <a:pt x="21" y="7"/>
                    <a:pt x="21" y="8"/>
                    <a:pt x="21" y="9"/>
                  </a:cubicBezTo>
                  <a:cubicBezTo>
                    <a:pt x="22" y="10"/>
                    <a:pt x="21" y="11"/>
                    <a:pt x="21" y="13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4" y="11"/>
                    <a:pt x="25" y="9"/>
                    <a:pt x="24" y="7"/>
                  </a:cubicBezTo>
                  <a:cubicBezTo>
                    <a:pt x="24" y="6"/>
                    <a:pt x="24" y="4"/>
                    <a:pt x="23" y="3"/>
                  </a:cubicBezTo>
                  <a:cubicBezTo>
                    <a:pt x="22" y="2"/>
                    <a:pt x="21" y="1"/>
                    <a:pt x="19" y="1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26" name="ísļîdè"/>
            <p:cNvSpPr/>
            <p:nvPr/>
          </p:nvSpPr>
          <p:spPr bwMode="auto">
            <a:xfrm>
              <a:off x="9686" y="2463"/>
              <a:ext cx="112" cy="193"/>
            </a:xfrm>
            <a:custGeom>
              <a:avLst/>
              <a:gdLst>
                <a:gd name="T0" fmla="*/ 17 w 20"/>
                <a:gd name="T1" fmla="*/ 19 h 34"/>
                <a:gd name="T2" fmla="*/ 15 w 20"/>
                <a:gd name="T3" fmla="*/ 27 h 34"/>
                <a:gd name="T4" fmla="*/ 10 w 20"/>
                <a:gd name="T5" fmla="*/ 30 h 34"/>
                <a:gd name="T6" fmla="*/ 7 w 20"/>
                <a:gd name="T7" fmla="*/ 29 h 34"/>
                <a:gd name="T8" fmla="*/ 4 w 20"/>
                <a:gd name="T9" fmla="*/ 25 h 34"/>
                <a:gd name="T10" fmla="*/ 4 w 20"/>
                <a:gd name="T11" fmla="*/ 19 h 34"/>
                <a:gd name="T12" fmla="*/ 4 w 20"/>
                <a:gd name="T13" fmla="*/ 0 h 34"/>
                <a:gd name="T14" fmla="*/ 0 w 20"/>
                <a:gd name="T15" fmla="*/ 0 h 34"/>
                <a:gd name="T16" fmla="*/ 0 w 20"/>
                <a:gd name="T17" fmla="*/ 19 h 34"/>
                <a:gd name="T18" fmla="*/ 1 w 20"/>
                <a:gd name="T19" fmla="*/ 27 h 34"/>
                <a:gd name="T20" fmla="*/ 5 w 20"/>
                <a:gd name="T21" fmla="*/ 32 h 34"/>
                <a:gd name="T22" fmla="*/ 10 w 20"/>
                <a:gd name="T23" fmla="*/ 34 h 34"/>
                <a:gd name="T24" fmla="*/ 16 w 20"/>
                <a:gd name="T25" fmla="*/ 32 h 34"/>
                <a:gd name="T26" fmla="*/ 19 w 20"/>
                <a:gd name="T27" fmla="*/ 27 h 34"/>
                <a:gd name="T28" fmla="*/ 20 w 20"/>
                <a:gd name="T29" fmla="*/ 19 h 34"/>
                <a:gd name="T30" fmla="*/ 20 w 20"/>
                <a:gd name="T31" fmla="*/ 0 h 34"/>
                <a:gd name="T32" fmla="*/ 17 w 20"/>
                <a:gd name="T33" fmla="*/ 0 h 34"/>
                <a:gd name="T34" fmla="*/ 17 w 20"/>
                <a:gd name="T35" fmla="*/ 19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0" h="34">
                  <a:moveTo>
                    <a:pt x="17" y="19"/>
                  </a:moveTo>
                  <a:cubicBezTo>
                    <a:pt x="17" y="23"/>
                    <a:pt x="16" y="26"/>
                    <a:pt x="15" y="27"/>
                  </a:cubicBezTo>
                  <a:cubicBezTo>
                    <a:pt x="14" y="29"/>
                    <a:pt x="13" y="30"/>
                    <a:pt x="10" y="30"/>
                  </a:cubicBezTo>
                  <a:cubicBezTo>
                    <a:pt x="9" y="30"/>
                    <a:pt x="8" y="29"/>
                    <a:pt x="7" y="29"/>
                  </a:cubicBezTo>
                  <a:cubicBezTo>
                    <a:pt x="6" y="28"/>
                    <a:pt x="5" y="27"/>
                    <a:pt x="4" y="25"/>
                  </a:cubicBezTo>
                  <a:cubicBezTo>
                    <a:pt x="4" y="24"/>
                    <a:pt x="4" y="22"/>
                    <a:pt x="4" y="19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3"/>
                    <a:pt x="1" y="25"/>
                    <a:pt x="1" y="27"/>
                  </a:cubicBezTo>
                  <a:cubicBezTo>
                    <a:pt x="2" y="29"/>
                    <a:pt x="3" y="31"/>
                    <a:pt x="5" y="32"/>
                  </a:cubicBezTo>
                  <a:cubicBezTo>
                    <a:pt x="6" y="33"/>
                    <a:pt x="8" y="34"/>
                    <a:pt x="10" y="34"/>
                  </a:cubicBezTo>
                  <a:cubicBezTo>
                    <a:pt x="13" y="34"/>
                    <a:pt x="15" y="33"/>
                    <a:pt x="16" y="32"/>
                  </a:cubicBezTo>
                  <a:cubicBezTo>
                    <a:pt x="18" y="31"/>
                    <a:pt x="19" y="29"/>
                    <a:pt x="19" y="27"/>
                  </a:cubicBezTo>
                  <a:cubicBezTo>
                    <a:pt x="20" y="25"/>
                    <a:pt x="20" y="22"/>
                    <a:pt x="20" y="19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17" y="0"/>
                    <a:pt x="17" y="0"/>
                    <a:pt x="17" y="0"/>
                  </a:cubicBezTo>
                  <a:lnTo>
                    <a:pt x="17" y="19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27" name="îSlíḋé"/>
            <p:cNvSpPr/>
            <p:nvPr/>
          </p:nvSpPr>
          <p:spPr bwMode="auto">
            <a:xfrm>
              <a:off x="9815" y="2446"/>
              <a:ext cx="136" cy="198"/>
            </a:xfrm>
            <a:custGeom>
              <a:avLst/>
              <a:gdLst>
                <a:gd name="T0" fmla="*/ 53 w 79"/>
                <a:gd name="T1" fmla="*/ 0 h 115"/>
                <a:gd name="T2" fmla="*/ 62 w 79"/>
                <a:gd name="T3" fmla="*/ 86 h 115"/>
                <a:gd name="T4" fmla="*/ 10 w 79"/>
                <a:gd name="T5" fmla="*/ 3 h 115"/>
                <a:gd name="T6" fmla="*/ 0 w 79"/>
                <a:gd name="T7" fmla="*/ 7 h 115"/>
                <a:gd name="T8" fmla="*/ 13 w 79"/>
                <a:gd name="T9" fmla="*/ 115 h 115"/>
                <a:gd name="T10" fmla="*/ 23 w 79"/>
                <a:gd name="T11" fmla="*/ 115 h 115"/>
                <a:gd name="T12" fmla="*/ 13 w 79"/>
                <a:gd name="T13" fmla="*/ 30 h 115"/>
                <a:gd name="T14" fmla="*/ 66 w 79"/>
                <a:gd name="T15" fmla="*/ 109 h 115"/>
                <a:gd name="T16" fmla="*/ 79 w 79"/>
                <a:gd name="T17" fmla="*/ 109 h 115"/>
                <a:gd name="T18" fmla="*/ 62 w 79"/>
                <a:gd name="T19" fmla="*/ 0 h 115"/>
                <a:gd name="T20" fmla="*/ 53 w 79"/>
                <a:gd name="T21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9" h="115">
                  <a:moveTo>
                    <a:pt x="53" y="0"/>
                  </a:moveTo>
                  <a:lnTo>
                    <a:pt x="62" y="86"/>
                  </a:lnTo>
                  <a:lnTo>
                    <a:pt x="10" y="3"/>
                  </a:lnTo>
                  <a:lnTo>
                    <a:pt x="0" y="7"/>
                  </a:lnTo>
                  <a:lnTo>
                    <a:pt x="13" y="115"/>
                  </a:lnTo>
                  <a:lnTo>
                    <a:pt x="23" y="115"/>
                  </a:lnTo>
                  <a:lnTo>
                    <a:pt x="13" y="30"/>
                  </a:lnTo>
                  <a:lnTo>
                    <a:pt x="66" y="109"/>
                  </a:lnTo>
                  <a:lnTo>
                    <a:pt x="79" y="109"/>
                  </a:lnTo>
                  <a:lnTo>
                    <a:pt x="62" y="0"/>
                  </a:lnTo>
                  <a:lnTo>
                    <a:pt x="53" y="0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28" name="íŝ1ïḓê"/>
            <p:cNvSpPr/>
            <p:nvPr/>
          </p:nvSpPr>
          <p:spPr bwMode="auto">
            <a:xfrm>
              <a:off x="9934" y="2411"/>
              <a:ext cx="79" cy="188"/>
            </a:xfrm>
            <a:custGeom>
              <a:avLst/>
              <a:gdLst>
                <a:gd name="T0" fmla="*/ 0 w 46"/>
                <a:gd name="T1" fmla="*/ 4 h 109"/>
                <a:gd name="T2" fmla="*/ 36 w 46"/>
                <a:gd name="T3" fmla="*/ 109 h 109"/>
                <a:gd name="T4" fmla="*/ 46 w 46"/>
                <a:gd name="T5" fmla="*/ 106 h 109"/>
                <a:gd name="T6" fmla="*/ 10 w 46"/>
                <a:gd name="T7" fmla="*/ 0 h 109"/>
                <a:gd name="T8" fmla="*/ 0 w 46"/>
                <a:gd name="T9" fmla="*/ 4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109">
                  <a:moveTo>
                    <a:pt x="0" y="4"/>
                  </a:moveTo>
                  <a:lnTo>
                    <a:pt x="36" y="109"/>
                  </a:lnTo>
                  <a:lnTo>
                    <a:pt x="46" y="106"/>
                  </a:lnTo>
                  <a:lnTo>
                    <a:pt x="10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29" name="ï$ľíḑè"/>
            <p:cNvSpPr/>
            <p:nvPr/>
          </p:nvSpPr>
          <p:spPr bwMode="auto">
            <a:xfrm>
              <a:off x="9962" y="2372"/>
              <a:ext cx="136" cy="205"/>
            </a:xfrm>
            <a:custGeom>
              <a:avLst/>
              <a:gdLst>
                <a:gd name="T0" fmla="*/ 17 w 24"/>
                <a:gd name="T1" fmla="*/ 1 h 36"/>
                <a:gd name="T2" fmla="*/ 20 w 24"/>
                <a:gd name="T3" fmla="*/ 26 h 36"/>
                <a:gd name="T4" fmla="*/ 21 w 24"/>
                <a:gd name="T5" fmla="*/ 32 h 36"/>
                <a:gd name="T6" fmla="*/ 18 w 24"/>
                <a:gd name="T7" fmla="*/ 27 h 36"/>
                <a:gd name="T8" fmla="*/ 3 w 24"/>
                <a:gd name="T9" fmla="*/ 7 h 36"/>
                <a:gd name="T10" fmla="*/ 0 w 24"/>
                <a:gd name="T11" fmla="*/ 8 h 36"/>
                <a:gd name="T12" fmla="*/ 21 w 24"/>
                <a:gd name="T13" fmla="*/ 36 h 36"/>
                <a:gd name="T14" fmla="*/ 24 w 24"/>
                <a:gd name="T15" fmla="*/ 35 h 36"/>
                <a:gd name="T16" fmla="*/ 19 w 24"/>
                <a:gd name="T17" fmla="*/ 0 h 36"/>
                <a:gd name="T18" fmla="*/ 17 w 24"/>
                <a:gd name="T19" fmla="*/ 1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" h="36">
                  <a:moveTo>
                    <a:pt x="17" y="1"/>
                  </a:moveTo>
                  <a:cubicBezTo>
                    <a:pt x="20" y="26"/>
                    <a:pt x="20" y="26"/>
                    <a:pt x="20" y="26"/>
                  </a:cubicBezTo>
                  <a:cubicBezTo>
                    <a:pt x="20" y="28"/>
                    <a:pt x="21" y="30"/>
                    <a:pt x="21" y="32"/>
                  </a:cubicBezTo>
                  <a:cubicBezTo>
                    <a:pt x="20" y="30"/>
                    <a:pt x="19" y="29"/>
                    <a:pt x="18" y="2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21" y="36"/>
                    <a:pt x="21" y="36"/>
                    <a:pt x="21" y="36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19" y="0"/>
                    <a:pt x="19" y="0"/>
                    <a:pt x="19" y="0"/>
                  </a:cubicBezTo>
                  <a:lnTo>
                    <a:pt x="17" y="1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30" name="ïṧ1íḓè"/>
            <p:cNvSpPr/>
            <p:nvPr/>
          </p:nvSpPr>
          <p:spPr bwMode="auto">
            <a:xfrm>
              <a:off x="10086" y="2327"/>
              <a:ext cx="169" cy="193"/>
            </a:xfrm>
            <a:custGeom>
              <a:avLst/>
              <a:gdLst>
                <a:gd name="T0" fmla="*/ 62 w 98"/>
                <a:gd name="T1" fmla="*/ 99 h 112"/>
                <a:gd name="T2" fmla="*/ 40 w 98"/>
                <a:gd name="T3" fmla="*/ 66 h 112"/>
                <a:gd name="T4" fmla="*/ 66 w 98"/>
                <a:gd name="T5" fmla="*/ 49 h 112"/>
                <a:gd name="T6" fmla="*/ 59 w 98"/>
                <a:gd name="T7" fmla="*/ 39 h 112"/>
                <a:gd name="T8" fmla="*/ 33 w 98"/>
                <a:gd name="T9" fmla="*/ 56 h 112"/>
                <a:gd name="T10" fmla="*/ 13 w 98"/>
                <a:gd name="T11" fmla="*/ 26 h 112"/>
                <a:gd name="T12" fmla="*/ 40 w 98"/>
                <a:gd name="T13" fmla="*/ 10 h 112"/>
                <a:gd name="T14" fmla="*/ 33 w 98"/>
                <a:gd name="T15" fmla="*/ 0 h 112"/>
                <a:gd name="T16" fmla="*/ 0 w 98"/>
                <a:gd name="T17" fmla="*/ 20 h 112"/>
                <a:gd name="T18" fmla="*/ 62 w 98"/>
                <a:gd name="T19" fmla="*/ 112 h 112"/>
                <a:gd name="T20" fmla="*/ 98 w 98"/>
                <a:gd name="T21" fmla="*/ 92 h 112"/>
                <a:gd name="T22" fmla="*/ 89 w 98"/>
                <a:gd name="T23" fmla="*/ 79 h 112"/>
                <a:gd name="T24" fmla="*/ 62 w 98"/>
                <a:gd name="T25" fmla="*/ 99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8" h="112">
                  <a:moveTo>
                    <a:pt x="62" y="99"/>
                  </a:moveTo>
                  <a:lnTo>
                    <a:pt x="40" y="66"/>
                  </a:lnTo>
                  <a:lnTo>
                    <a:pt x="66" y="49"/>
                  </a:lnTo>
                  <a:lnTo>
                    <a:pt x="59" y="39"/>
                  </a:lnTo>
                  <a:lnTo>
                    <a:pt x="33" y="56"/>
                  </a:lnTo>
                  <a:lnTo>
                    <a:pt x="13" y="26"/>
                  </a:lnTo>
                  <a:lnTo>
                    <a:pt x="40" y="10"/>
                  </a:lnTo>
                  <a:lnTo>
                    <a:pt x="33" y="0"/>
                  </a:lnTo>
                  <a:lnTo>
                    <a:pt x="0" y="20"/>
                  </a:lnTo>
                  <a:lnTo>
                    <a:pt x="62" y="112"/>
                  </a:lnTo>
                  <a:lnTo>
                    <a:pt x="98" y="92"/>
                  </a:lnTo>
                  <a:lnTo>
                    <a:pt x="89" y="79"/>
                  </a:lnTo>
                  <a:lnTo>
                    <a:pt x="62" y="99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31" name="işļïḑê"/>
            <p:cNvSpPr/>
            <p:nvPr/>
          </p:nvSpPr>
          <p:spPr bwMode="auto">
            <a:xfrm>
              <a:off x="10165" y="2265"/>
              <a:ext cx="204" cy="193"/>
            </a:xfrm>
            <a:custGeom>
              <a:avLst/>
              <a:gdLst>
                <a:gd name="T0" fmla="*/ 22 w 36"/>
                <a:gd name="T1" fmla="*/ 16 h 34"/>
                <a:gd name="T2" fmla="*/ 20 w 36"/>
                <a:gd name="T3" fmla="*/ 16 h 34"/>
                <a:gd name="T4" fmla="*/ 22 w 36"/>
                <a:gd name="T5" fmla="*/ 11 h 34"/>
                <a:gd name="T6" fmla="*/ 19 w 36"/>
                <a:gd name="T7" fmla="*/ 5 h 34"/>
                <a:gd name="T8" fmla="*/ 15 w 36"/>
                <a:gd name="T9" fmla="*/ 2 h 34"/>
                <a:gd name="T10" fmla="*/ 12 w 36"/>
                <a:gd name="T11" fmla="*/ 0 h 34"/>
                <a:gd name="T12" fmla="*/ 8 w 36"/>
                <a:gd name="T13" fmla="*/ 2 h 34"/>
                <a:gd name="T14" fmla="*/ 0 w 36"/>
                <a:gd name="T15" fmla="*/ 7 h 34"/>
                <a:gd name="T16" fmla="*/ 21 w 36"/>
                <a:gd name="T17" fmla="*/ 34 h 34"/>
                <a:gd name="T18" fmla="*/ 23 w 36"/>
                <a:gd name="T19" fmla="*/ 33 h 34"/>
                <a:gd name="T20" fmla="*/ 14 w 36"/>
                <a:gd name="T21" fmla="*/ 21 h 34"/>
                <a:gd name="T22" fmla="*/ 16 w 36"/>
                <a:gd name="T23" fmla="*/ 19 h 34"/>
                <a:gd name="T24" fmla="*/ 18 w 36"/>
                <a:gd name="T25" fmla="*/ 18 h 34"/>
                <a:gd name="T26" fmla="*/ 19 w 36"/>
                <a:gd name="T27" fmla="*/ 18 h 34"/>
                <a:gd name="T28" fmla="*/ 22 w 36"/>
                <a:gd name="T29" fmla="*/ 19 h 34"/>
                <a:gd name="T30" fmla="*/ 26 w 36"/>
                <a:gd name="T31" fmla="*/ 22 h 34"/>
                <a:gd name="T32" fmla="*/ 33 w 36"/>
                <a:gd name="T33" fmla="*/ 26 h 34"/>
                <a:gd name="T34" fmla="*/ 36 w 36"/>
                <a:gd name="T35" fmla="*/ 24 h 34"/>
                <a:gd name="T36" fmla="*/ 27 w 36"/>
                <a:gd name="T37" fmla="*/ 19 h 34"/>
                <a:gd name="T38" fmla="*/ 22 w 36"/>
                <a:gd name="T39" fmla="*/ 16 h 34"/>
                <a:gd name="T40" fmla="*/ 18 w 36"/>
                <a:gd name="T41" fmla="*/ 12 h 34"/>
                <a:gd name="T42" fmla="*/ 16 w 36"/>
                <a:gd name="T43" fmla="*/ 14 h 34"/>
                <a:gd name="T44" fmla="*/ 12 w 36"/>
                <a:gd name="T45" fmla="*/ 18 h 34"/>
                <a:gd name="T46" fmla="*/ 5 w 36"/>
                <a:gd name="T47" fmla="*/ 9 h 34"/>
                <a:gd name="T48" fmla="*/ 10 w 36"/>
                <a:gd name="T49" fmla="*/ 5 h 34"/>
                <a:gd name="T50" fmla="*/ 14 w 36"/>
                <a:gd name="T51" fmla="*/ 4 h 34"/>
                <a:gd name="T52" fmla="*/ 17 w 36"/>
                <a:gd name="T53" fmla="*/ 7 h 34"/>
                <a:gd name="T54" fmla="*/ 18 w 36"/>
                <a:gd name="T55" fmla="*/ 10 h 34"/>
                <a:gd name="T56" fmla="*/ 18 w 36"/>
                <a:gd name="T57" fmla="*/ 1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6" h="34">
                  <a:moveTo>
                    <a:pt x="22" y="16"/>
                  </a:moveTo>
                  <a:cubicBezTo>
                    <a:pt x="22" y="16"/>
                    <a:pt x="21" y="16"/>
                    <a:pt x="20" y="16"/>
                  </a:cubicBezTo>
                  <a:cubicBezTo>
                    <a:pt x="21" y="14"/>
                    <a:pt x="22" y="13"/>
                    <a:pt x="22" y="11"/>
                  </a:cubicBezTo>
                  <a:cubicBezTo>
                    <a:pt x="22" y="9"/>
                    <a:pt x="21" y="7"/>
                    <a:pt x="19" y="5"/>
                  </a:cubicBezTo>
                  <a:cubicBezTo>
                    <a:pt x="18" y="4"/>
                    <a:pt x="17" y="3"/>
                    <a:pt x="15" y="2"/>
                  </a:cubicBezTo>
                  <a:cubicBezTo>
                    <a:pt x="14" y="1"/>
                    <a:pt x="13" y="0"/>
                    <a:pt x="12" y="0"/>
                  </a:cubicBezTo>
                  <a:cubicBezTo>
                    <a:pt x="11" y="0"/>
                    <a:pt x="9" y="1"/>
                    <a:pt x="8" y="2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21" y="34"/>
                    <a:pt x="21" y="34"/>
                    <a:pt x="21" y="34"/>
                  </a:cubicBezTo>
                  <a:cubicBezTo>
                    <a:pt x="23" y="33"/>
                    <a:pt x="23" y="33"/>
                    <a:pt x="23" y="33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7" y="19"/>
                    <a:pt x="17" y="18"/>
                    <a:pt x="18" y="18"/>
                  </a:cubicBezTo>
                  <a:cubicBezTo>
                    <a:pt x="18" y="18"/>
                    <a:pt x="19" y="18"/>
                    <a:pt x="19" y="18"/>
                  </a:cubicBezTo>
                  <a:cubicBezTo>
                    <a:pt x="20" y="18"/>
                    <a:pt x="21" y="19"/>
                    <a:pt x="22" y="19"/>
                  </a:cubicBezTo>
                  <a:cubicBezTo>
                    <a:pt x="23" y="20"/>
                    <a:pt x="24" y="21"/>
                    <a:pt x="26" y="22"/>
                  </a:cubicBezTo>
                  <a:cubicBezTo>
                    <a:pt x="33" y="26"/>
                    <a:pt x="33" y="26"/>
                    <a:pt x="33" y="26"/>
                  </a:cubicBezTo>
                  <a:cubicBezTo>
                    <a:pt x="36" y="24"/>
                    <a:pt x="36" y="24"/>
                    <a:pt x="36" y="24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25" y="18"/>
                    <a:pt x="24" y="17"/>
                    <a:pt x="22" y="16"/>
                  </a:cubicBezTo>
                  <a:close/>
                  <a:moveTo>
                    <a:pt x="18" y="12"/>
                  </a:moveTo>
                  <a:cubicBezTo>
                    <a:pt x="18" y="13"/>
                    <a:pt x="17" y="14"/>
                    <a:pt x="16" y="14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1" y="4"/>
                    <a:pt x="13" y="4"/>
                    <a:pt x="14" y="4"/>
                  </a:cubicBezTo>
                  <a:cubicBezTo>
                    <a:pt x="15" y="5"/>
                    <a:pt x="16" y="6"/>
                    <a:pt x="17" y="7"/>
                  </a:cubicBezTo>
                  <a:cubicBezTo>
                    <a:pt x="18" y="8"/>
                    <a:pt x="18" y="9"/>
                    <a:pt x="18" y="10"/>
                  </a:cubicBezTo>
                  <a:cubicBezTo>
                    <a:pt x="19" y="11"/>
                    <a:pt x="19" y="11"/>
                    <a:pt x="18" y="12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32" name="îŝ1îdé"/>
            <p:cNvSpPr/>
            <p:nvPr/>
          </p:nvSpPr>
          <p:spPr bwMode="auto">
            <a:xfrm>
              <a:off x="10262" y="2203"/>
              <a:ext cx="191" cy="152"/>
            </a:xfrm>
            <a:custGeom>
              <a:avLst/>
              <a:gdLst>
                <a:gd name="T0" fmla="*/ 28 w 34"/>
                <a:gd name="T1" fmla="*/ 10 h 27"/>
                <a:gd name="T2" fmla="*/ 24 w 34"/>
                <a:gd name="T3" fmla="*/ 8 h 27"/>
                <a:gd name="T4" fmla="*/ 19 w 34"/>
                <a:gd name="T5" fmla="*/ 9 h 27"/>
                <a:gd name="T6" fmla="*/ 14 w 34"/>
                <a:gd name="T7" fmla="*/ 12 h 27"/>
                <a:gd name="T8" fmla="*/ 10 w 34"/>
                <a:gd name="T9" fmla="*/ 14 h 27"/>
                <a:gd name="T10" fmla="*/ 7 w 34"/>
                <a:gd name="T11" fmla="*/ 13 h 27"/>
                <a:gd name="T12" fmla="*/ 4 w 34"/>
                <a:gd name="T13" fmla="*/ 10 h 27"/>
                <a:gd name="T14" fmla="*/ 5 w 34"/>
                <a:gd name="T15" fmla="*/ 6 h 27"/>
                <a:gd name="T16" fmla="*/ 9 w 34"/>
                <a:gd name="T17" fmla="*/ 4 h 27"/>
                <a:gd name="T18" fmla="*/ 14 w 34"/>
                <a:gd name="T19" fmla="*/ 5 h 27"/>
                <a:gd name="T20" fmla="*/ 15 w 34"/>
                <a:gd name="T21" fmla="*/ 3 h 27"/>
                <a:gd name="T22" fmla="*/ 10 w 34"/>
                <a:gd name="T23" fmla="*/ 1 h 27"/>
                <a:gd name="T24" fmla="*/ 5 w 34"/>
                <a:gd name="T25" fmla="*/ 1 h 27"/>
                <a:gd name="T26" fmla="*/ 2 w 34"/>
                <a:gd name="T27" fmla="*/ 4 h 27"/>
                <a:gd name="T28" fmla="*/ 0 w 34"/>
                <a:gd name="T29" fmla="*/ 8 h 27"/>
                <a:gd name="T30" fmla="*/ 2 w 34"/>
                <a:gd name="T31" fmla="*/ 13 h 27"/>
                <a:gd name="T32" fmla="*/ 5 w 34"/>
                <a:gd name="T33" fmla="*/ 16 h 27"/>
                <a:gd name="T34" fmla="*/ 9 w 34"/>
                <a:gd name="T35" fmla="*/ 18 h 27"/>
                <a:gd name="T36" fmla="*/ 14 w 34"/>
                <a:gd name="T37" fmla="*/ 17 h 27"/>
                <a:gd name="T38" fmla="*/ 18 w 34"/>
                <a:gd name="T39" fmla="*/ 15 h 27"/>
                <a:gd name="T40" fmla="*/ 21 w 34"/>
                <a:gd name="T41" fmla="*/ 12 h 27"/>
                <a:gd name="T42" fmla="*/ 24 w 34"/>
                <a:gd name="T43" fmla="*/ 11 h 27"/>
                <a:gd name="T44" fmla="*/ 27 w 34"/>
                <a:gd name="T45" fmla="*/ 12 h 27"/>
                <a:gd name="T46" fmla="*/ 29 w 34"/>
                <a:gd name="T47" fmla="*/ 14 h 27"/>
                <a:gd name="T48" fmla="*/ 30 w 34"/>
                <a:gd name="T49" fmla="*/ 17 h 27"/>
                <a:gd name="T50" fmla="*/ 29 w 34"/>
                <a:gd name="T51" fmla="*/ 20 h 27"/>
                <a:gd name="T52" fmla="*/ 26 w 34"/>
                <a:gd name="T53" fmla="*/ 22 h 27"/>
                <a:gd name="T54" fmla="*/ 23 w 34"/>
                <a:gd name="T55" fmla="*/ 23 h 27"/>
                <a:gd name="T56" fmla="*/ 19 w 34"/>
                <a:gd name="T57" fmla="*/ 22 h 27"/>
                <a:gd name="T58" fmla="*/ 17 w 34"/>
                <a:gd name="T59" fmla="*/ 24 h 27"/>
                <a:gd name="T60" fmla="*/ 23 w 34"/>
                <a:gd name="T61" fmla="*/ 26 h 27"/>
                <a:gd name="T62" fmla="*/ 29 w 34"/>
                <a:gd name="T63" fmla="*/ 26 h 27"/>
                <a:gd name="T64" fmla="*/ 33 w 34"/>
                <a:gd name="T65" fmla="*/ 22 h 27"/>
                <a:gd name="T66" fmla="*/ 34 w 34"/>
                <a:gd name="T67" fmla="*/ 18 h 27"/>
                <a:gd name="T68" fmla="*/ 32 w 34"/>
                <a:gd name="T69" fmla="*/ 13 h 27"/>
                <a:gd name="T70" fmla="*/ 28 w 34"/>
                <a:gd name="T71" fmla="*/ 1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4" h="27">
                  <a:moveTo>
                    <a:pt x="28" y="10"/>
                  </a:moveTo>
                  <a:cubicBezTo>
                    <a:pt x="27" y="9"/>
                    <a:pt x="25" y="8"/>
                    <a:pt x="24" y="8"/>
                  </a:cubicBezTo>
                  <a:cubicBezTo>
                    <a:pt x="22" y="8"/>
                    <a:pt x="20" y="8"/>
                    <a:pt x="19" y="9"/>
                  </a:cubicBezTo>
                  <a:cubicBezTo>
                    <a:pt x="18" y="9"/>
                    <a:pt x="16" y="10"/>
                    <a:pt x="14" y="12"/>
                  </a:cubicBezTo>
                  <a:cubicBezTo>
                    <a:pt x="12" y="13"/>
                    <a:pt x="11" y="14"/>
                    <a:pt x="10" y="14"/>
                  </a:cubicBezTo>
                  <a:cubicBezTo>
                    <a:pt x="9" y="14"/>
                    <a:pt x="8" y="14"/>
                    <a:pt x="7" y="13"/>
                  </a:cubicBezTo>
                  <a:cubicBezTo>
                    <a:pt x="5" y="13"/>
                    <a:pt x="5" y="12"/>
                    <a:pt x="4" y="10"/>
                  </a:cubicBezTo>
                  <a:cubicBezTo>
                    <a:pt x="4" y="9"/>
                    <a:pt x="4" y="8"/>
                    <a:pt x="5" y="6"/>
                  </a:cubicBezTo>
                  <a:cubicBezTo>
                    <a:pt x="6" y="5"/>
                    <a:pt x="7" y="4"/>
                    <a:pt x="9" y="4"/>
                  </a:cubicBezTo>
                  <a:cubicBezTo>
                    <a:pt x="10" y="4"/>
                    <a:pt x="12" y="4"/>
                    <a:pt x="14" y="5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3" y="2"/>
                    <a:pt x="12" y="1"/>
                    <a:pt x="10" y="1"/>
                  </a:cubicBezTo>
                  <a:cubicBezTo>
                    <a:pt x="8" y="0"/>
                    <a:pt x="6" y="1"/>
                    <a:pt x="5" y="1"/>
                  </a:cubicBezTo>
                  <a:cubicBezTo>
                    <a:pt x="4" y="2"/>
                    <a:pt x="2" y="3"/>
                    <a:pt x="2" y="4"/>
                  </a:cubicBezTo>
                  <a:cubicBezTo>
                    <a:pt x="1" y="6"/>
                    <a:pt x="0" y="7"/>
                    <a:pt x="0" y="8"/>
                  </a:cubicBezTo>
                  <a:cubicBezTo>
                    <a:pt x="0" y="10"/>
                    <a:pt x="1" y="11"/>
                    <a:pt x="2" y="13"/>
                  </a:cubicBezTo>
                  <a:cubicBezTo>
                    <a:pt x="3" y="14"/>
                    <a:pt x="4" y="15"/>
                    <a:pt x="5" y="16"/>
                  </a:cubicBezTo>
                  <a:cubicBezTo>
                    <a:pt x="7" y="17"/>
                    <a:pt x="8" y="17"/>
                    <a:pt x="9" y="18"/>
                  </a:cubicBezTo>
                  <a:cubicBezTo>
                    <a:pt x="11" y="18"/>
                    <a:pt x="12" y="18"/>
                    <a:pt x="14" y="17"/>
                  </a:cubicBezTo>
                  <a:cubicBezTo>
                    <a:pt x="15" y="17"/>
                    <a:pt x="16" y="16"/>
                    <a:pt x="18" y="15"/>
                  </a:cubicBezTo>
                  <a:cubicBezTo>
                    <a:pt x="20" y="13"/>
                    <a:pt x="21" y="12"/>
                    <a:pt x="21" y="12"/>
                  </a:cubicBezTo>
                  <a:cubicBezTo>
                    <a:pt x="22" y="12"/>
                    <a:pt x="23" y="11"/>
                    <a:pt x="24" y="11"/>
                  </a:cubicBezTo>
                  <a:cubicBezTo>
                    <a:pt x="25" y="11"/>
                    <a:pt x="26" y="12"/>
                    <a:pt x="27" y="12"/>
                  </a:cubicBezTo>
                  <a:cubicBezTo>
                    <a:pt x="28" y="13"/>
                    <a:pt x="29" y="14"/>
                    <a:pt x="29" y="14"/>
                  </a:cubicBezTo>
                  <a:cubicBezTo>
                    <a:pt x="30" y="15"/>
                    <a:pt x="30" y="16"/>
                    <a:pt x="30" y="17"/>
                  </a:cubicBezTo>
                  <a:cubicBezTo>
                    <a:pt x="30" y="18"/>
                    <a:pt x="30" y="19"/>
                    <a:pt x="29" y="20"/>
                  </a:cubicBezTo>
                  <a:cubicBezTo>
                    <a:pt x="28" y="21"/>
                    <a:pt x="27" y="22"/>
                    <a:pt x="26" y="22"/>
                  </a:cubicBezTo>
                  <a:cubicBezTo>
                    <a:pt x="25" y="23"/>
                    <a:pt x="24" y="23"/>
                    <a:pt x="23" y="23"/>
                  </a:cubicBezTo>
                  <a:cubicBezTo>
                    <a:pt x="21" y="23"/>
                    <a:pt x="20" y="22"/>
                    <a:pt x="19" y="22"/>
                  </a:cubicBezTo>
                  <a:cubicBezTo>
                    <a:pt x="17" y="24"/>
                    <a:pt x="17" y="24"/>
                    <a:pt x="17" y="24"/>
                  </a:cubicBezTo>
                  <a:cubicBezTo>
                    <a:pt x="19" y="25"/>
                    <a:pt x="21" y="26"/>
                    <a:pt x="23" y="26"/>
                  </a:cubicBezTo>
                  <a:cubicBezTo>
                    <a:pt x="25" y="27"/>
                    <a:pt x="27" y="26"/>
                    <a:pt x="29" y="26"/>
                  </a:cubicBezTo>
                  <a:cubicBezTo>
                    <a:pt x="30" y="25"/>
                    <a:pt x="31" y="24"/>
                    <a:pt x="33" y="22"/>
                  </a:cubicBezTo>
                  <a:cubicBezTo>
                    <a:pt x="33" y="21"/>
                    <a:pt x="34" y="19"/>
                    <a:pt x="34" y="18"/>
                  </a:cubicBezTo>
                  <a:cubicBezTo>
                    <a:pt x="34" y="16"/>
                    <a:pt x="33" y="15"/>
                    <a:pt x="32" y="13"/>
                  </a:cubicBezTo>
                  <a:cubicBezTo>
                    <a:pt x="31" y="12"/>
                    <a:pt x="30" y="11"/>
                    <a:pt x="28" y="10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33" name="iṩlîḍe"/>
            <p:cNvSpPr/>
            <p:nvPr/>
          </p:nvSpPr>
          <p:spPr bwMode="auto">
            <a:xfrm>
              <a:off x="10324" y="2141"/>
              <a:ext cx="186" cy="107"/>
            </a:xfrm>
            <a:custGeom>
              <a:avLst/>
              <a:gdLst>
                <a:gd name="T0" fmla="*/ 0 w 108"/>
                <a:gd name="T1" fmla="*/ 9 h 62"/>
                <a:gd name="T2" fmla="*/ 101 w 108"/>
                <a:gd name="T3" fmla="*/ 62 h 62"/>
                <a:gd name="T4" fmla="*/ 108 w 108"/>
                <a:gd name="T5" fmla="*/ 52 h 62"/>
                <a:gd name="T6" fmla="*/ 6 w 108"/>
                <a:gd name="T7" fmla="*/ 0 h 62"/>
                <a:gd name="T8" fmla="*/ 0 w 108"/>
                <a:gd name="T9" fmla="*/ 9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" h="62">
                  <a:moveTo>
                    <a:pt x="0" y="9"/>
                  </a:moveTo>
                  <a:lnTo>
                    <a:pt x="101" y="62"/>
                  </a:lnTo>
                  <a:lnTo>
                    <a:pt x="108" y="52"/>
                  </a:lnTo>
                  <a:lnTo>
                    <a:pt x="6" y="0"/>
                  </a:lnTo>
                  <a:lnTo>
                    <a:pt x="0" y="9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34" name="ïṣlíḋe"/>
            <p:cNvSpPr/>
            <p:nvPr/>
          </p:nvSpPr>
          <p:spPr bwMode="auto">
            <a:xfrm>
              <a:off x="10351" y="2027"/>
              <a:ext cx="204" cy="136"/>
            </a:xfrm>
            <a:custGeom>
              <a:avLst/>
              <a:gdLst>
                <a:gd name="T0" fmla="*/ 39 w 118"/>
                <a:gd name="T1" fmla="*/ 6 h 79"/>
                <a:gd name="T2" fmla="*/ 26 w 118"/>
                <a:gd name="T3" fmla="*/ 0 h 79"/>
                <a:gd name="T4" fmla="*/ 0 w 118"/>
                <a:gd name="T5" fmla="*/ 52 h 79"/>
                <a:gd name="T6" fmla="*/ 13 w 118"/>
                <a:gd name="T7" fmla="*/ 59 h 79"/>
                <a:gd name="T8" fmla="*/ 23 w 118"/>
                <a:gd name="T9" fmla="*/ 36 h 79"/>
                <a:gd name="T10" fmla="*/ 115 w 118"/>
                <a:gd name="T11" fmla="*/ 79 h 79"/>
                <a:gd name="T12" fmla="*/ 118 w 118"/>
                <a:gd name="T13" fmla="*/ 69 h 79"/>
                <a:gd name="T14" fmla="*/ 26 w 118"/>
                <a:gd name="T15" fmla="*/ 29 h 79"/>
                <a:gd name="T16" fmla="*/ 39 w 118"/>
                <a:gd name="T17" fmla="*/ 6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8" h="79">
                  <a:moveTo>
                    <a:pt x="39" y="6"/>
                  </a:moveTo>
                  <a:lnTo>
                    <a:pt x="26" y="0"/>
                  </a:lnTo>
                  <a:lnTo>
                    <a:pt x="0" y="52"/>
                  </a:lnTo>
                  <a:lnTo>
                    <a:pt x="13" y="59"/>
                  </a:lnTo>
                  <a:lnTo>
                    <a:pt x="23" y="36"/>
                  </a:lnTo>
                  <a:lnTo>
                    <a:pt x="115" y="79"/>
                  </a:lnTo>
                  <a:lnTo>
                    <a:pt x="118" y="69"/>
                  </a:lnTo>
                  <a:lnTo>
                    <a:pt x="26" y="29"/>
                  </a:lnTo>
                  <a:lnTo>
                    <a:pt x="39" y="6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35" name="ísļiďè"/>
            <p:cNvSpPr/>
            <p:nvPr/>
          </p:nvSpPr>
          <p:spPr bwMode="auto">
            <a:xfrm>
              <a:off x="9420" y="2186"/>
              <a:ext cx="97" cy="129"/>
            </a:xfrm>
            <a:custGeom>
              <a:avLst/>
              <a:gdLst>
                <a:gd name="T0" fmla="*/ 17 w 17"/>
                <a:gd name="T1" fmla="*/ 1 h 23"/>
                <a:gd name="T2" fmla="*/ 17 w 17"/>
                <a:gd name="T3" fmla="*/ 0 h 23"/>
                <a:gd name="T4" fmla="*/ 10 w 17"/>
                <a:gd name="T5" fmla="*/ 0 h 23"/>
                <a:gd name="T6" fmla="*/ 10 w 17"/>
                <a:gd name="T7" fmla="*/ 1 h 23"/>
                <a:gd name="T8" fmla="*/ 12 w 17"/>
                <a:gd name="T9" fmla="*/ 1 h 23"/>
                <a:gd name="T10" fmla="*/ 13 w 17"/>
                <a:gd name="T11" fmla="*/ 2 h 23"/>
                <a:gd name="T12" fmla="*/ 13 w 17"/>
                <a:gd name="T13" fmla="*/ 3 h 23"/>
                <a:gd name="T14" fmla="*/ 11 w 17"/>
                <a:gd name="T15" fmla="*/ 5 h 23"/>
                <a:gd name="T16" fmla="*/ 5 w 17"/>
                <a:gd name="T17" fmla="*/ 16 h 23"/>
                <a:gd name="T18" fmla="*/ 3 w 17"/>
                <a:gd name="T19" fmla="*/ 18 h 23"/>
                <a:gd name="T20" fmla="*/ 2 w 17"/>
                <a:gd name="T21" fmla="*/ 19 h 23"/>
                <a:gd name="T22" fmla="*/ 0 w 17"/>
                <a:gd name="T23" fmla="*/ 18 h 23"/>
                <a:gd name="T24" fmla="*/ 0 w 17"/>
                <a:gd name="T25" fmla="*/ 19 h 23"/>
                <a:gd name="T26" fmla="*/ 8 w 17"/>
                <a:gd name="T27" fmla="*/ 23 h 23"/>
                <a:gd name="T28" fmla="*/ 8 w 17"/>
                <a:gd name="T29" fmla="*/ 22 h 23"/>
                <a:gd name="T30" fmla="*/ 6 w 17"/>
                <a:gd name="T31" fmla="*/ 21 h 23"/>
                <a:gd name="T32" fmla="*/ 6 w 17"/>
                <a:gd name="T33" fmla="*/ 20 h 23"/>
                <a:gd name="T34" fmla="*/ 7 w 17"/>
                <a:gd name="T35" fmla="*/ 18 h 23"/>
                <a:gd name="T36" fmla="*/ 17 w 17"/>
                <a:gd name="T37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7" h="23">
                  <a:moveTo>
                    <a:pt x="17" y="1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1" y="1"/>
                    <a:pt x="12" y="1"/>
                    <a:pt x="12" y="1"/>
                  </a:cubicBezTo>
                  <a:cubicBezTo>
                    <a:pt x="12" y="1"/>
                    <a:pt x="13" y="1"/>
                    <a:pt x="13" y="2"/>
                  </a:cubicBezTo>
                  <a:cubicBezTo>
                    <a:pt x="13" y="2"/>
                    <a:pt x="13" y="2"/>
                    <a:pt x="13" y="3"/>
                  </a:cubicBezTo>
                  <a:cubicBezTo>
                    <a:pt x="13" y="3"/>
                    <a:pt x="12" y="4"/>
                    <a:pt x="11" y="5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4" y="18"/>
                    <a:pt x="4" y="18"/>
                    <a:pt x="3" y="18"/>
                  </a:cubicBezTo>
                  <a:cubicBezTo>
                    <a:pt x="3" y="19"/>
                    <a:pt x="3" y="19"/>
                    <a:pt x="2" y="19"/>
                  </a:cubicBezTo>
                  <a:cubicBezTo>
                    <a:pt x="2" y="19"/>
                    <a:pt x="1" y="18"/>
                    <a:pt x="0" y="18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7" y="22"/>
                    <a:pt x="7" y="21"/>
                    <a:pt x="6" y="21"/>
                  </a:cubicBezTo>
                  <a:cubicBezTo>
                    <a:pt x="6" y="21"/>
                    <a:pt x="6" y="20"/>
                    <a:pt x="6" y="20"/>
                  </a:cubicBezTo>
                  <a:cubicBezTo>
                    <a:pt x="6" y="20"/>
                    <a:pt x="7" y="19"/>
                    <a:pt x="7" y="18"/>
                  </a:cubicBezTo>
                  <a:lnTo>
                    <a:pt x="17" y="1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36" name="íṡlïde"/>
            <p:cNvSpPr/>
            <p:nvPr/>
          </p:nvSpPr>
          <p:spPr bwMode="auto">
            <a:xfrm>
              <a:off x="9601" y="2230"/>
              <a:ext cx="85" cy="141"/>
            </a:xfrm>
            <a:custGeom>
              <a:avLst/>
              <a:gdLst>
                <a:gd name="T0" fmla="*/ 9 w 15"/>
                <a:gd name="T1" fmla="*/ 1 h 25"/>
                <a:gd name="T2" fmla="*/ 4 w 15"/>
                <a:gd name="T3" fmla="*/ 2 h 25"/>
                <a:gd name="T4" fmla="*/ 2 w 15"/>
                <a:gd name="T5" fmla="*/ 5 h 25"/>
                <a:gd name="T6" fmla="*/ 2 w 15"/>
                <a:gd name="T7" fmla="*/ 8 h 25"/>
                <a:gd name="T8" fmla="*/ 5 w 15"/>
                <a:gd name="T9" fmla="*/ 12 h 25"/>
                <a:gd name="T10" fmla="*/ 1 w 15"/>
                <a:gd name="T11" fmla="*/ 15 h 25"/>
                <a:gd name="T12" fmla="*/ 0 w 15"/>
                <a:gd name="T13" fmla="*/ 18 h 25"/>
                <a:gd name="T14" fmla="*/ 1 w 15"/>
                <a:gd name="T15" fmla="*/ 22 h 25"/>
                <a:gd name="T16" fmla="*/ 6 w 15"/>
                <a:gd name="T17" fmla="*/ 25 h 25"/>
                <a:gd name="T18" fmla="*/ 11 w 15"/>
                <a:gd name="T19" fmla="*/ 24 h 25"/>
                <a:gd name="T20" fmla="*/ 14 w 15"/>
                <a:gd name="T21" fmla="*/ 20 h 25"/>
                <a:gd name="T22" fmla="*/ 13 w 15"/>
                <a:gd name="T23" fmla="*/ 16 h 25"/>
                <a:gd name="T24" fmla="*/ 9 w 15"/>
                <a:gd name="T25" fmla="*/ 12 h 25"/>
                <a:gd name="T26" fmla="*/ 14 w 15"/>
                <a:gd name="T27" fmla="*/ 9 h 25"/>
                <a:gd name="T28" fmla="*/ 15 w 15"/>
                <a:gd name="T29" fmla="*/ 7 h 25"/>
                <a:gd name="T30" fmla="*/ 14 w 15"/>
                <a:gd name="T31" fmla="*/ 3 h 25"/>
                <a:gd name="T32" fmla="*/ 9 w 15"/>
                <a:gd name="T33" fmla="*/ 1 h 25"/>
                <a:gd name="T34" fmla="*/ 11 w 15"/>
                <a:gd name="T35" fmla="*/ 19 h 25"/>
                <a:gd name="T36" fmla="*/ 11 w 15"/>
                <a:gd name="T37" fmla="*/ 21 h 25"/>
                <a:gd name="T38" fmla="*/ 10 w 15"/>
                <a:gd name="T39" fmla="*/ 23 h 25"/>
                <a:gd name="T40" fmla="*/ 6 w 15"/>
                <a:gd name="T41" fmla="*/ 24 h 25"/>
                <a:gd name="T42" fmla="*/ 3 w 15"/>
                <a:gd name="T43" fmla="*/ 22 h 25"/>
                <a:gd name="T44" fmla="*/ 3 w 15"/>
                <a:gd name="T45" fmla="*/ 18 h 25"/>
                <a:gd name="T46" fmla="*/ 4 w 15"/>
                <a:gd name="T47" fmla="*/ 15 h 25"/>
                <a:gd name="T48" fmla="*/ 6 w 15"/>
                <a:gd name="T49" fmla="*/ 13 h 25"/>
                <a:gd name="T50" fmla="*/ 11 w 15"/>
                <a:gd name="T51" fmla="*/ 19 h 25"/>
                <a:gd name="T52" fmla="*/ 12 w 15"/>
                <a:gd name="T53" fmla="*/ 8 h 25"/>
                <a:gd name="T54" fmla="*/ 8 w 15"/>
                <a:gd name="T55" fmla="*/ 11 h 25"/>
                <a:gd name="T56" fmla="*/ 6 w 15"/>
                <a:gd name="T57" fmla="*/ 8 h 25"/>
                <a:gd name="T58" fmla="*/ 5 w 15"/>
                <a:gd name="T59" fmla="*/ 6 h 25"/>
                <a:gd name="T60" fmla="*/ 5 w 15"/>
                <a:gd name="T61" fmla="*/ 5 h 25"/>
                <a:gd name="T62" fmla="*/ 6 w 15"/>
                <a:gd name="T63" fmla="*/ 2 h 25"/>
                <a:gd name="T64" fmla="*/ 9 w 15"/>
                <a:gd name="T65" fmla="*/ 2 h 25"/>
                <a:gd name="T66" fmla="*/ 12 w 15"/>
                <a:gd name="T67" fmla="*/ 3 h 25"/>
                <a:gd name="T68" fmla="*/ 12 w 15"/>
                <a:gd name="T69" fmla="*/ 6 h 25"/>
                <a:gd name="T70" fmla="*/ 12 w 15"/>
                <a:gd name="T71" fmla="*/ 8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5" h="25">
                  <a:moveTo>
                    <a:pt x="9" y="1"/>
                  </a:moveTo>
                  <a:cubicBezTo>
                    <a:pt x="7" y="0"/>
                    <a:pt x="6" y="1"/>
                    <a:pt x="4" y="2"/>
                  </a:cubicBezTo>
                  <a:cubicBezTo>
                    <a:pt x="3" y="3"/>
                    <a:pt x="2" y="4"/>
                    <a:pt x="2" y="5"/>
                  </a:cubicBezTo>
                  <a:cubicBezTo>
                    <a:pt x="2" y="6"/>
                    <a:pt x="2" y="7"/>
                    <a:pt x="2" y="8"/>
                  </a:cubicBezTo>
                  <a:cubicBezTo>
                    <a:pt x="3" y="9"/>
                    <a:pt x="4" y="11"/>
                    <a:pt x="5" y="12"/>
                  </a:cubicBezTo>
                  <a:cubicBezTo>
                    <a:pt x="4" y="13"/>
                    <a:pt x="2" y="14"/>
                    <a:pt x="1" y="15"/>
                  </a:cubicBezTo>
                  <a:cubicBezTo>
                    <a:pt x="0" y="16"/>
                    <a:pt x="0" y="17"/>
                    <a:pt x="0" y="18"/>
                  </a:cubicBezTo>
                  <a:cubicBezTo>
                    <a:pt x="0" y="19"/>
                    <a:pt x="0" y="21"/>
                    <a:pt x="1" y="22"/>
                  </a:cubicBezTo>
                  <a:cubicBezTo>
                    <a:pt x="2" y="24"/>
                    <a:pt x="4" y="24"/>
                    <a:pt x="6" y="25"/>
                  </a:cubicBezTo>
                  <a:cubicBezTo>
                    <a:pt x="8" y="25"/>
                    <a:pt x="10" y="25"/>
                    <a:pt x="11" y="24"/>
                  </a:cubicBezTo>
                  <a:cubicBezTo>
                    <a:pt x="13" y="23"/>
                    <a:pt x="14" y="21"/>
                    <a:pt x="14" y="20"/>
                  </a:cubicBezTo>
                  <a:cubicBezTo>
                    <a:pt x="14" y="18"/>
                    <a:pt x="14" y="17"/>
                    <a:pt x="13" y="16"/>
                  </a:cubicBezTo>
                  <a:cubicBezTo>
                    <a:pt x="12" y="15"/>
                    <a:pt x="11" y="14"/>
                    <a:pt x="9" y="12"/>
                  </a:cubicBezTo>
                  <a:cubicBezTo>
                    <a:pt x="11" y="11"/>
                    <a:pt x="13" y="10"/>
                    <a:pt x="14" y="9"/>
                  </a:cubicBezTo>
                  <a:cubicBezTo>
                    <a:pt x="14" y="8"/>
                    <a:pt x="15" y="7"/>
                    <a:pt x="15" y="7"/>
                  </a:cubicBezTo>
                  <a:cubicBezTo>
                    <a:pt x="15" y="5"/>
                    <a:pt x="15" y="4"/>
                    <a:pt x="14" y="3"/>
                  </a:cubicBezTo>
                  <a:cubicBezTo>
                    <a:pt x="13" y="2"/>
                    <a:pt x="11" y="1"/>
                    <a:pt x="9" y="1"/>
                  </a:cubicBezTo>
                  <a:close/>
                  <a:moveTo>
                    <a:pt x="11" y="19"/>
                  </a:moveTo>
                  <a:cubicBezTo>
                    <a:pt x="11" y="19"/>
                    <a:pt x="11" y="20"/>
                    <a:pt x="11" y="21"/>
                  </a:cubicBezTo>
                  <a:cubicBezTo>
                    <a:pt x="11" y="22"/>
                    <a:pt x="10" y="23"/>
                    <a:pt x="10" y="23"/>
                  </a:cubicBezTo>
                  <a:cubicBezTo>
                    <a:pt x="9" y="24"/>
                    <a:pt x="8" y="24"/>
                    <a:pt x="6" y="24"/>
                  </a:cubicBezTo>
                  <a:cubicBezTo>
                    <a:pt x="5" y="24"/>
                    <a:pt x="4" y="23"/>
                    <a:pt x="3" y="22"/>
                  </a:cubicBezTo>
                  <a:cubicBezTo>
                    <a:pt x="3" y="21"/>
                    <a:pt x="2" y="20"/>
                    <a:pt x="3" y="18"/>
                  </a:cubicBezTo>
                  <a:cubicBezTo>
                    <a:pt x="3" y="17"/>
                    <a:pt x="3" y="16"/>
                    <a:pt x="4" y="15"/>
                  </a:cubicBezTo>
                  <a:cubicBezTo>
                    <a:pt x="4" y="15"/>
                    <a:pt x="5" y="14"/>
                    <a:pt x="6" y="13"/>
                  </a:cubicBezTo>
                  <a:cubicBezTo>
                    <a:pt x="9" y="15"/>
                    <a:pt x="10" y="17"/>
                    <a:pt x="11" y="19"/>
                  </a:cubicBezTo>
                  <a:close/>
                  <a:moveTo>
                    <a:pt x="12" y="8"/>
                  </a:moveTo>
                  <a:cubicBezTo>
                    <a:pt x="11" y="9"/>
                    <a:pt x="10" y="10"/>
                    <a:pt x="8" y="11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5" y="8"/>
                    <a:pt x="5" y="7"/>
                    <a:pt x="5" y="6"/>
                  </a:cubicBezTo>
                  <a:cubicBezTo>
                    <a:pt x="5" y="6"/>
                    <a:pt x="4" y="5"/>
                    <a:pt x="5" y="5"/>
                  </a:cubicBezTo>
                  <a:cubicBezTo>
                    <a:pt x="5" y="4"/>
                    <a:pt x="5" y="3"/>
                    <a:pt x="6" y="2"/>
                  </a:cubicBezTo>
                  <a:cubicBezTo>
                    <a:pt x="7" y="2"/>
                    <a:pt x="8" y="2"/>
                    <a:pt x="9" y="2"/>
                  </a:cubicBezTo>
                  <a:cubicBezTo>
                    <a:pt x="10" y="2"/>
                    <a:pt x="11" y="2"/>
                    <a:pt x="12" y="3"/>
                  </a:cubicBezTo>
                  <a:cubicBezTo>
                    <a:pt x="12" y="4"/>
                    <a:pt x="13" y="5"/>
                    <a:pt x="12" y="6"/>
                  </a:cubicBezTo>
                  <a:cubicBezTo>
                    <a:pt x="12" y="7"/>
                    <a:pt x="12" y="8"/>
                    <a:pt x="12" y="8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37" name="iṩlide"/>
            <p:cNvSpPr/>
            <p:nvPr/>
          </p:nvSpPr>
          <p:spPr bwMode="auto">
            <a:xfrm>
              <a:off x="9775" y="2230"/>
              <a:ext cx="91" cy="148"/>
            </a:xfrm>
            <a:custGeom>
              <a:avLst/>
              <a:gdLst>
                <a:gd name="T0" fmla="*/ 15 w 16"/>
                <a:gd name="T1" fmla="*/ 16 h 26"/>
                <a:gd name="T2" fmla="*/ 15 w 16"/>
                <a:gd name="T3" fmla="*/ 9 h 26"/>
                <a:gd name="T4" fmla="*/ 12 w 16"/>
                <a:gd name="T5" fmla="*/ 2 h 26"/>
                <a:gd name="T6" fmla="*/ 6 w 16"/>
                <a:gd name="T7" fmla="*/ 1 h 26"/>
                <a:gd name="T8" fmla="*/ 1 w 16"/>
                <a:gd name="T9" fmla="*/ 4 h 26"/>
                <a:gd name="T10" fmla="*/ 0 w 16"/>
                <a:gd name="T11" fmla="*/ 10 h 26"/>
                <a:gd name="T12" fmla="*/ 3 w 16"/>
                <a:gd name="T13" fmla="*/ 15 h 26"/>
                <a:gd name="T14" fmla="*/ 8 w 16"/>
                <a:gd name="T15" fmla="*/ 16 h 26"/>
                <a:gd name="T16" fmla="*/ 12 w 16"/>
                <a:gd name="T17" fmla="*/ 13 h 26"/>
                <a:gd name="T18" fmla="*/ 11 w 16"/>
                <a:gd name="T19" fmla="*/ 19 h 26"/>
                <a:gd name="T20" fmla="*/ 8 w 16"/>
                <a:gd name="T21" fmla="*/ 23 h 26"/>
                <a:gd name="T22" fmla="*/ 4 w 16"/>
                <a:gd name="T23" fmla="*/ 25 h 26"/>
                <a:gd name="T24" fmla="*/ 4 w 16"/>
                <a:gd name="T25" fmla="*/ 26 h 26"/>
                <a:gd name="T26" fmla="*/ 5 w 16"/>
                <a:gd name="T27" fmla="*/ 26 h 26"/>
                <a:gd name="T28" fmla="*/ 11 w 16"/>
                <a:gd name="T29" fmla="*/ 23 h 26"/>
                <a:gd name="T30" fmla="*/ 15 w 16"/>
                <a:gd name="T31" fmla="*/ 16 h 26"/>
                <a:gd name="T32" fmla="*/ 11 w 16"/>
                <a:gd name="T33" fmla="*/ 13 h 26"/>
                <a:gd name="T34" fmla="*/ 9 w 16"/>
                <a:gd name="T35" fmla="*/ 14 h 26"/>
                <a:gd name="T36" fmla="*/ 6 w 16"/>
                <a:gd name="T37" fmla="*/ 13 h 26"/>
                <a:gd name="T38" fmla="*/ 3 w 16"/>
                <a:gd name="T39" fmla="*/ 8 h 26"/>
                <a:gd name="T40" fmla="*/ 3 w 16"/>
                <a:gd name="T41" fmla="*/ 4 h 26"/>
                <a:gd name="T42" fmla="*/ 6 w 16"/>
                <a:gd name="T43" fmla="*/ 2 h 26"/>
                <a:gd name="T44" fmla="*/ 8 w 16"/>
                <a:gd name="T45" fmla="*/ 2 h 26"/>
                <a:gd name="T46" fmla="*/ 11 w 16"/>
                <a:gd name="T47" fmla="*/ 5 h 26"/>
                <a:gd name="T48" fmla="*/ 12 w 16"/>
                <a:gd name="T49" fmla="*/ 8 h 26"/>
                <a:gd name="T50" fmla="*/ 12 w 16"/>
                <a:gd name="T51" fmla="*/ 12 h 26"/>
                <a:gd name="T52" fmla="*/ 11 w 16"/>
                <a:gd name="T53" fmla="*/ 1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" h="26">
                  <a:moveTo>
                    <a:pt x="15" y="16"/>
                  </a:moveTo>
                  <a:cubicBezTo>
                    <a:pt x="16" y="14"/>
                    <a:pt x="16" y="11"/>
                    <a:pt x="15" y="9"/>
                  </a:cubicBezTo>
                  <a:cubicBezTo>
                    <a:pt x="15" y="6"/>
                    <a:pt x="14" y="4"/>
                    <a:pt x="12" y="2"/>
                  </a:cubicBezTo>
                  <a:cubicBezTo>
                    <a:pt x="10" y="1"/>
                    <a:pt x="8" y="0"/>
                    <a:pt x="6" y="1"/>
                  </a:cubicBezTo>
                  <a:cubicBezTo>
                    <a:pt x="4" y="1"/>
                    <a:pt x="2" y="2"/>
                    <a:pt x="1" y="4"/>
                  </a:cubicBezTo>
                  <a:cubicBezTo>
                    <a:pt x="0" y="6"/>
                    <a:pt x="0" y="8"/>
                    <a:pt x="0" y="10"/>
                  </a:cubicBezTo>
                  <a:cubicBezTo>
                    <a:pt x="1" y="12"/>
                    <a:pt x="1" y="14"/>
                    <a:pt x="3" y="15"/>
                  </a:cubicBezTo>
                  <a:cubicBezTo>
                    <a:pt x="4" y="16"/>
                    <a:pt x="6" y="16"/>
                    <a:pt x="8" y="16"/>
                  </a:cubicBezTo>
                  <a:cubicBezTo>
                    <a:pt x="9" y="16"/>
                    <a:pt x="11" y="15"/>
                    <a:pt x="12" y="13"/>
                  </a:cubicBezTo>
                  <a:cubicBezTo>
                    <a:pt x="12" y="15"/>
                    <a:pt x="12" y="17"/>
                    <a:pt x="11" y="19"/>
                  </a:cubicBezTo>
                  <a:cubicBezTo>
                    <a:pt x="10" y="21"/>
                    <a:pt x="9" y="22"/>
                    <a:pt x="8" y="23"/>
                  </a:cubicBezTo>
                  <a:cubicBezTo>
                    <a:pt x="6" y="24"/>
                    <a:pt x="5" y="25"/>
                    <a:pt x="4" y="25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7" y="25"/>
                    <a:pt x="9" y="24"/>
                    <a:pt x="11" y="23"/>
                  </a:cubicBezTo>
                  <a:cubicBezTo>
                    <a:pt x="13" y="21"/>
                    <a:pt x="14" y="19"/>
                    <a:pt x="15" y="16"/>
                  </a:cubicBezTo>
                  <a:close/>
                  <a:moveTo>
                    <a:pt x="11" y="13"/>
                  </a:moveTo>
                  <a:cubicBezTo>
                    <a:pt x="10" y="14"/>
                    <a:pt x="9" y="14"/>
                    <a:pt x="9" y="14"/>
                  </a:cubicBezTo>
                  <a:cubicBezTo>
                    <a:pt x="8" y="14"/>
                    <a:pt x="7" y="14"/>
                    <a:pt x="6" y="13"/>
                  </a:cubicBezTo>
                  <a:cubicBezTo>
                    <a:pt x="4" y="12"/>
                    <a:pt x="3" y="10"/>
                    <a:pt x="3" y="8"/>
                  </a:cubicBezTo>
                  <a:cubicBezTo>
                    <a:pt x="3" y="6"/>
                    <a:pt x="3" y="5"/>
                    <a:pt x="3" y="4"/>
                  </a:cubicBezTo>
                  <a:cubicBezTo>
                    <a:pt x="4" y="3"/>
                    <a:pt x="5" y="2"/>
                    <a:pt x="6" y="2"/>
                  </a:cubicBezTo>
                  <a:cubicBezTo>
                    <a:pt x="7" y="2"/>
                    <a:pt x="8" y="2"/>
                    <a:pt x="8" y="2"/>
                  </a:cubicBezTo>
                  <a:cubicBezTo>
                    <a:pt x="9" y="3"/>
                    <a:pt x="10" y="4"/>
                    <a:pt x="11" y="5"/>
                  </a:cubicBezTo>
                  <a:cubicBezTo>
                    <a:pt x="11" y="6"/>
                    <a:pt x="12" y="7"/>
                    <a:pt x="12" y="8"/>
                  </a:cubicBezTo>
                  <a:cubicBezTo>
                    <a:pt x="12" y="9"/>
                    <a:pt x="12" y="10"/>
                    <a:pt x="12" y="12"/>
                  </a:cubicBezTo>
                  <a:cubicBezTo>
                    <a:pt x="12" y="13"/>
                    <a:pt x="11" y="13"/>
                    <a:pt x="11" y="13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38" name="îs1ïde"/>
            <p:cNvSpPr/>
            <p:nvPr/>
          </p:nvSpPr>
          <p:spPr bwMode="auto">
            <a:xfrm>
              <a:off x="9934" y="2208"/>
              <a:ext cx="79" cy="141"/>
            </a:xfrm>
            <a:custGeom>
              <a:avLst/>
              <a:gdLst>
                <a:gd name="T0" fmla="*/ 11 w 14"/>
                <a:gd name="T1" fmla="*/ 24 h 25"/>
                <a:gd name="T2" fmla="*/ 14 w 14"/>
                <a:gd name="T3" fmla="*/ 0 h 25"/>
                <a:gd name="T4" fmla="*/ 14 w 14"/>
                <a:gd name="T5" fmla="*/ 0 h 25"/>
                <a:gd name="T6" fmla="*/ 1 w 14"/>
                <a:gd name="T7" fmla="*/ 2 h 25"/>
                <a:gd name="T8" fmla="*/ 0 w 14"/>
                <a:gd name="T9" fmla="*/ 8 h 25"/>
                <a:gd name="T10" fmla="*/ 0 w 14"/>
                <a:gd name="T11" fmla="*/ 8 h 25"/>
                <a:gd name="T12" fmla="*/ 2 w 14"/>
                <a:gd name="T13" fmla="*/ 5 h 25"/>
                <a:gd name="T14" fmla="*/ 5 w 14"/>
                <a:gd name="T15" fmla="*/ 4 h 25"/>
                <a:gd name="T16" fmla="*/ 12 w 14"/>
                <a:gd name="T17" fmla="*/ 3 h 25"/>
                <a:gd name="T18" fmla="*/ 9 w 14"/>
                <a:gd name="T19" fmla="*/ 25 h 25"/>
                <a:gd name="T20" fmla="*/ 11 w 14"/>
                <a:gd name="T21" fmla="*/ 2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" h="25">
                  <a:moveTo>
                    <a:pt x="11" y="24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1" y="7"/>
                    <a:pt x="1" y="6"/>
                    <a:pt x="2" y="5"/>
                  </a:cubicBezTo>
                  <a:cubicBezTo>
                    <a:pt x="3" y="5"/>
                    <a:pt x="4" y="4"/>
                    <a:pt x="5" y="4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9" y="25"/>
                    <a:pt x="9" y="25"/>
                    <a:pt x="9" y="25"/>
                  </a:cubicBezTo>
                  <a:lnTo>
                    <a:pt x="11" y="24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39" name="i$ľïḑe"/>
            <p:cNvSpPr/>
            <p:nvPr/>
          </p:nvSpPr>
          <p:spPr bwMode="auto">
            <a:xfrm>
              <a:off x="8868" y="1425"/>
              <a:ext cx="85" cy="57"/>
            </a:xfrm>
            <a:custGeom>
              <a:avLst/>
              <a:gdLst>
                <a:gd name="T0" fmla="*/ 8 w 15"/>
                <a:gd name="T1" fmla="*/ 7 h 10"/>
                <a:gd name="T2" fmla="*/ 12 w 15"/>
                <a:gd name="T3" fmla="*/ 10 h 10"/>
                <a:gd name="T4" fmla="*/ 14 w 15"/>
                <a:gd name="T5" fmla="*/ 3 h 10"/>
                <a:gd name="T6" fmla="*/ 10 w 15"/>
                <a:gd name="T7" fmla="*/ 0 h 10"/>
                <a:gd name="T8" fmla="*/ 0 w 15"/>
                <a:gd name="T9" fmla="*/ 2 h 10"/>
                <a:gd name="T10" fmla="*/ 8 w 15"/>
                <a:gd name="T11" fmla="*/ 7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0">
                  <a:moveTo>
                    <a:pt x="8" y="7"/>
                  </a:moveTo>
                  <a:cubicBezTo>
                    <a:pt x="12" y="10"/>
                    <a:pt x="12" y="10"/>
                    <a:pt x="12" y="10"/>
                  </a:cubicBezTo>
                  <a:cubicBezTo>
                    <a:pt x="12" y="7"/>
                    <a:pt x="15" y="5"/>
                    <a:pt x="14" y="3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7" y="0"/>
                    <a:pt x="3" y="0"/>
                    <a:pt x="0" y="2"/>
                  </a:cubicBezTo>
                  <a:cubicBezTo>
                    <a:pt x="1" y="4"/>
                    <a:pt x="4" y="8"/>
                    <a:pt x="8" y="7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40" name="iŝļíḍè"/>
            <p:cNvSpPr/>
            <p:nvPr/>
          </p:nvSpPr>
          <p:spPr bwMode="auto">
            <a:xfrm>
              <a:off x="8940" y="1504"/>
              <a:ext cx="67" cy="47"/>
            </a:xfrm>
            <a:custGeom>
              <a:avLst/>
              <a:gdLst>
                <a:gd name="T0" fmla="*/ 7 w 12"/>
                <a:gd name="T1" fmla="*/ 7 h 8"/>
                <a:gd name="T2" fmla="*/ 9 w 12"/>
                <a:gd name="T3" fmla="*/ 8 h 8"/>
                <a:gd name="T4" fmla="*/ 12 w 12"/>
                <a:gd name="T5" fmla="*/ 6 h 8"/>
                <a:gd name="T6" fmla="*/ 11 w 12"/>
                <a:gd name="T7" fmla="*/ 2 h 8"/>
                <a:gd name="T8" fmla="*/ 8 w 12"/>
                <a:gd name="T9" fmla="*/ 0 h 8"/>
                <a:gd name="T10" fmla="*/ 0 w 12"/>
                <a:gd name="T11" fmla="*/ 3 h 8"/>
                <a:gd name="T12" fmla="*/ 7 w 12"/>
                <a:gd name="T13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">
                  <a:moveTo>
                    <a:pt x="7" y="7"/>
                  </a:moveTo>
                  <a:cubicBezTo>
                    <a:pt x="9" y="8"/>
                    <a:pt x="9" y="8"/>
                    <a:pt x="9" y="8"/>
                  </a:cubicBezTo>
                  <a:cubicBezTo>
                    <a:pt x="10" y="8"/>
                    <a:pt x="11" y="6"/>
                    <a:pt x="12" y="6"/>
                  </a:cubicBezTo>
                  <a:cubicBezTo>
                    <a:pt x="12" y="4"/>
                    <a:pt x="11" y="2"/>
                    <a:pt x="11" y="2"/>
                  </a:cubicBezTo>
                  <a:cubicBezTo>
                    <a:pt x="11" y="0"/>
                    <a:pt x="9" y="1"/>
                    <a:pt x="8" y="0"/>
                  </a:cubicBezTo>
                  <a:cubicBezTo>
                    <a:pt x="5" y="1"/>
                    <a:pt x="1" y="0"/>
                    <a:pt x="0" y="3"/>
                  </a:cubicBezTo>
                  <a:cubicBezTo>
                    <a:pt x="2" y="5"/>
                    <a:pt x="5" y="6"/>
                    <a:pt x="7" y="7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41" name="íṩḻîḋê"/>
            <p:cNvSpPr/>
            <p:nvPr/>
          </p:nvSpPr>
          <p:spPr bwMode="auto">
            <a:xfrm>
              <a:off x="8980" y="1301"/>
              <a:ext cx="248" cy="409"/>
            </a:xfrm>
            <a:custGeom>
              <a:avLst/>
              <a:gdLst>
                <a:gd name="T0" fmla="*/ 9 w 44"/>
                <a:gd name="T1" fmla="*/ 32 h 72"/>
                <a:gd name="T2" fmla="*/ 12 w 44"/>
                <a:gd name="T3" fmla="*/ 31 h 72"/>
                <a:gd name="T4" fmla="*/ 15 w 44"/>
                <a:gd name="T5" fmla="*/ 33 h 72"/>
                <a:gd name="T6" fmla="*/ 13 w 44"/>
                <a:gd name="T7" fmla="*/ 44 h 72"/>
                <a:gd name="T8" fmla="*/ 8 w 44"/>
                <a:gd name="T9" fmla="*/ 41 h 72"/>
                <a:gd name="T10" fmla="*/ 14 w 44"/>
                <a:gd name="T11" fmla="*/ 68 h 72"/>
                <a:gd name="T12" fmla="*/ 26 w 44"/>
                <a:gd name="T13" fmla="*/ 72 h 72"/>
                <a:gd name="T14" fmla="*/ 27 w 44"/>
                <a:gd name="T15" fmla="*/ 69 h 72"/>
                <a:gd name="T16" fmla="*/ 15 w 44"/>
                <a:gd name="T17" fmla="*/ 52 h 72"/>
                <a:gd name="T18" fmla="*/ 21 w 44"/>
                <a:gd name="T19" fmla="*/ 49 h 72"/>
                <a:gd name="T20" fmla="*/ 21 w 44"/>
                <a:gd name="T21" fmla="*/ 40 h 72"/>
                <a:gd name="T22" fmla="*/ 26 w 44"/>
                <a:gd name="T23" fmla="*/ 45 h 72"/>
                <a:gd name="T24" fmla="*/ 19 w 44"/>
                <a:gd name="T25" fmla="*/ 31 h 72"/>
                <a:gd name="T26" fmla="*/ 19 w 44"/>
                <a:gd name="T27" fmla="*/ 21 h 72"/>
                <a:gd name="T28" fmla="*/ 30 w 44"/>
                <a:gd name="T29" fmla="*/ 30 h 72"/>
                <a:gd name="T30" fmla="*/ 26 w 44"/>
                <a:gd name="T31" fmla="*/ 19 h 72"/>
                <a:gd name="T32" fmla="*/ 29 w 44"/>
                <a:gd name="T33" fmla="*/ 16 h 72"/>
                <a:gd name="T34" fmla="*/ 43 w 44"/>
                <a:gd name="T35" fmla="*/ 28 h 72"/>
                <a:gd name="T36" fmla="*/ 29 w 44"/>
                <a:gd name="T37" fmla="*/ 8 h 72"/>
                <a:gd name="T38" fmla="*/ 24 w 44"/>
                <a:gd name="T39" fmla="*/ 6 h 72"/>
                <a:gd name="T40" fmla="*/ 24 w 44"/>
                <a:gd name="T41" fmla="*/ 13 h 72"/>
                <a:gd name="T42" fmla="*/ 17 w 44"/>
                <a:gd name="T43" fmla="*/ 11 h 72"/>
                <a:gd name="T44" fmla="*/ 16 w 44"/>
                <a:gd name="T45" fmla="*/ 0 h 72"/>
                <a:gd name="T46" fmla="*/ 14 w 44"/>
                <a:gd name="T47" fmla="*/ 6 h 72"/>
                <a:gd name="T48" fmla="*/ 9 w 44"/>
                <a:gd name="T49" fmla="*/ 8 h 72"/>
                <a:gd name="T50" fmla="*/ 16 w 44"/>
                <a:gd name="T51" fmla="*/ 16 h 72"/>
                <a:gd name="T52" fmla="*/ 16 w 44"/>
                <a:gd name="T53" fmla="*/ 25 h 72"/>
                <a:gd name="T54" fmla="*/ 11 w 44"/>
                <a:gd name="T55" fmla="*/ 20 h 72"/>
                <a:gd name="T56" fmla="*/ 0 w 44"/>
                <a:gd name="T57" fmla="*/ 19 h 72"/>
                <a:gd name="T58" fmla="*/ 9 w 44"/>
                <a:gd name="T59" fmla="*/ 28 h 72"/>
                <a:gd name="T60" fmla="*/ 9 w 44"/>
                <a:gd name="T61" fmla="*/ 3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4" h="72">
                  <a:moveTo>
                    <a:pt x="9" y="32"/>
                  </a:moveTo>
                  <a:cubicBezTo>
                    <a:pt x="10" y="33"/>
                    <a:pt x="11" y="32"/>
                    <a:pt x="12" y="31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6" y="37"/>
                    <a:pt x="15" y="41"/>
                    <a:pt x="13" y="44"/>
                  </a:cubicBezTo>
                  <a:cubicBezTo>
                    <a:pt x="11" y="46"/>
                    <a:pt x="10" y="42"/>
                    <a:pt x="8" y="41"/>
                  </a:cubicBezTo>
                  <a:cubicBezTo>
                    <a:pt x="10" y="50"/>
                    <a:pt x="15" y="60"/>
                    <a:pt x="14" y="68"/>
                  </a:cubicBezTo>
                  <a:cubicBezTo>
                    <a:pt x="20" y="72"/>
                    <a:pt x="24" y="72"/>
                    <a:pt x="26" y="72"/>
                  </a:cubicBezTo>
                  <a:cubicBezTo>
                    <a:pt x="27" y="69"/>
                    <a:pt x="27" y="69"/>
                    <a:pt x="27" y="69"/>
                  </a:cubicBezTo>
                  <a:cubicBezTo>
                    <a:pt x="19" y="64"/>
                    <a:pt x="16" y="54"/>
                    <a:pt x="15" y="52"/>
                  </a:cubicBezTo>
                  <a:cubicBezTo>
                    <a:pt x="21" y="49"/>
                    <a:pt x="21" y="49"/>
                    <a:pt x="21" y="49"/>
                  </a:cubicBezTo>
                  <a:cubicBezTo>
                    <a:pt x="21" y="46"/>
                    <a:pt x="20" y="41"/>
                    <a:pt x="21" y="40"/>
                  </a:cubicBezTo>
                  <a:cubicBezTo>
                    <a:pt x="24" y="41"/>
                    <a:pt x="25" y="43"/>
                    <a:pt x="26" y="45"/>
                  </a:cubicBezTo>
                  <a:cubicBezTo>
                    <a:pt x="33" y="42"/>
                    <a:pt x="22" y="36"/>
                    <a:pt x="19" y="31"/>
                  </a:cubicBezTo>
                  <a:cubicBezTo>
                    <a:pt x="19" y="27"/>
                    <a:pt x="19" y="24"/>
                    <a:pt x="19" y="21"/>
                  </a:cubicBezTo>
                  <a:cubicBezTo>
                    <a:pt x="23" y="22"/>
                    <a:pt x="27" y="27"/>
                    <a:pt x="30" y="30"/>
                  </a:cubicBezTo>
                  <a:cubicBezTo>
                    <a:pt x="33" y="27"/>
                    <a:pt x="27" y="23"/>
                    <a:pt x="26" y="19"/>
                  </a:cubicBezTo>
                  <a:cubicBezTo>
                    <a:pt x="25" y="17"/>
                    <a:pt x="27" y="17"/>
                    <a:pt x="29" y="16"/>
                  </a:cubicBezTo>
                  <a:cubicBezTo>
                    <a:pt x="43" y="28"/>
                    <a:pt x="43" y="28"/>
                    <a:pt x="43" y="28"/>
                  </a:cubicBezTo>
                  <a:cubicBezTo>
                    <a:pt x="44" y="21"/>
                    <a:pt x="34" y="15"/>
                    <a:pt x="29" y="8"/>
                  </a:cubicBezTo>
                  <a:cubicBezTo>
                    <a:pt x="30" y="6"/>
                    <a:pt x="29" y="4"/>
                    <a:pt x="24" y="6"/>
                  </a:cubicBezTo>
                  <a:cubicBezTo>
                    <a:pt x="22" y="6"/>
                    <a:pt x="19" y="7"/>
                    <a:pt x="24" y="13"/>
                  </a:cubicBezTo>
                  <a:cubicBezTo>
                    <a:pt x="21" y="17"/>
                    <a:pt x="19" y="12"/>
                    <a:pt x="17" y="11"/>
                  </a:cubicBezTo>
                  <a:cubicBezTo>
                    <a:pt x="18" y="6"/>
                    <a:pt x="20" y="1"/>
                    <a:pt x="16" y="0"/>
                  </a:cubicBezTo>
                  <a:cubicBezTo>
                    <a:pt x="16" y="2"/>
                    <a:pt x="16" y="4"/>
                    <a:pt x="14" y="6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10"/>
                    <a:pt x="14" y="13"/>
                    <a:pt x="16" y="16"/>
                  </a:cubicBezTo>
                  <a:cubicBezTo>
                    <a:pt x="17" y="20"/>
                    <a:pt x="16" y="23"/>
                    <a:pt x="16" y="25"/>
                  </a:cubicBezTo>
                  <a:cubicBezTo>
                    <a:pt x="12" y="27"/>
                    <a:pt x="13" y="22"/>
                    <a:pt x="11" y="20"/>
                  </a:cubicBezTo>
                  <a:cubicBezTo>
                    <a:pt x="7" y="17"/>
                    <a:pt x="2" y="18"/>
                    <a:pt x="0" y="19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9" y="29"/>
                    <a:pt x="6" y="32"/>
                    <a:pt x="9" y="32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42" name="íṡľiḑê"/>
            <p:cNvSpPr/>
            <p:nvPr/>
          </p:nvSpPr>
          <p:spPr bwMode="auto">
            <a:xfrm>
              <a:off x="9460" y="926"/>
              <a:ext cx="74" cy="74"/>
            </a:xfrm>
            <a:custGeom>
              <a:avLst/>
              <a:gdLst>
                <a:gd name="T0" fmla="*/ 2 w 13"/>
                <a:gd name="T1" fmla="*/ 13 h 13"/>
                <a:gd name="T2" fmla="*/ 9 w 13"/>
                <a:gd name="T3" fmla="*/ 13 h 13"/>
                <a:gd name="T4" fmla="*/ 3 w 13"/>
                <a:gd name="T5" fmla="*/ 0 h 13"/>
                <a:gd name="T6" fmla="*/ 2 w 13"/>
                <a:gd name="T7" fmla="*/ 8 h 13"/>
                <a:gd name="T8" fmla="*/ 2 w 13"/>
                <a:gd name="T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2" y="13"/>
                  </a:moveTo>
                  <a:cubicBezTo>
                    <a:pt x="4" y="13"/>
                    <a:pt x="6" y="13"/>
                    <a:pt x="9" y="13"/>
                  </a:cubicBezTo>
                  <a:cubicBezTo>
                    <a:pt x="13" y="8"/>
                    <a:pt x="6" y="3"/>
                    <a:pt x="3" y="0"/>
                  </a:cubicBezTo>
                  <a:cubicBezTo>
                    <a:pt x="0" y="1"/>
                    <a:pt x="2" y="6"/>
                    <a:pt x="2" y="8"/>
                  </a:cubicBezTo>
                  <a:cubicBezTo>
                    <a:pt x="2" y="9"/>
                    <a:pt x="1" y="11"/>
                    <a:pt x="2" y="13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43" name="iṥļiḓe"/>
            <p:cNvSpPr/>
            <p:nvPr/>
          </p:nvSpPr>
          <p:spPr bwMode="auto">
            <a:xfrm>
              <a:off x="9432" y="1040"/>
              <a:ext cx="45" cy="62"/>
            </a:xfrm>
            <a:custGeom>
              <a:avLst/>
              <a:gdLst>
                <a:gd name="T0" fmla="*/ 2 w 8"/>
                <a:gd name="T1" fmla="*/ 11 h 11"/>
                <a:gd name="T2" fmla="*/ 8 w 8"/>
                <a:gd name="T3" fmla="*/ 9 h 11"/>
                <a:gd name="T4" fmla="*/ 7 w 8"/>
                <a:gd name="T5" fmla="*/ 4 h 11"/>
                <a:gd name="T6" fmla="*/ 3 w 8"/>
                <a:gd name="T7" fmla="*/ 0 h 11"/>
                <a:gd name="T8" fmla="*/ 1 w 8"/>
                <a:gd name="T9" fmla="*/ 5 h 11"/>
                <a:gd name="T10" fmla="*/ 2 w 8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11">
                  <a:moveTo>
                    <a:pt x="2" y="11"/>
                  </a:moveTo>
                  <a:cubicBezTo>
                    <a:pt x="4" y="11"/>
                    <a:pt x="6" y="10"/>
                    <a:pt x="8" y="9"/>
                  </a:cubicBezTo>
                  <a:cubicBezTo>
                    <a:pt x="8" y="7"/>
                    <a:pt x="8" y="6"/>
                    <a:pt x="7" y="4"/>
                  </a:cubicBezTo>
                  <a:cubicBezTo>
                    <a:pt x="6" y="3"/>
                    <a:pt x="5" y="1"/>
                    <a:pt x="3" y="0"/>
                  </a:cubicBezTo>
                  <a:cubicBezTo>
                    <a:pt x="3" y="0"/>
                    <a:pt x="0" y="1"/>
                    <a:pt x="1" y="5"/>
                  </a:cubicBezTo>
                  <a:cubicBezTo>
                    <a:pt x="2" y="8"/>
                    <a:pt x="2" y="9"/>
                    <a:pt x="2" y="11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44" name="iŝ1îḋé"/>
            <p:cNvSpPr/>
            <p:nvPr/>
          </p:nvSpPr>
          <p:spPr bwMode="auto">
            <a:xfrm>
              <a:off x="9556" y="989"/>
              <a:ext cx="102" cy="97"/>
            </a:xfrm>
            <a:custGeom>
              <a:avLst/>
              <a:gdLst>
                <a:gd name="T0" fmla="*/ 5 w 18"/>
                <a:gd name="T1" fmla="*/ 11 h 17"/>
                <a:gd name="T2" fmla="*/ 7 w 18"/>
                <a:gd name="T3" fmla="*/ 11 h 17"/>
                <a:gd name="T4" fmla="*/ 7 w 18"/>
                <a:gd name="T5" fmla="*/ 17 h 17"/>
                <a:gd name="T6" fmla="*/ 8 w 18"/>
                <a:gd name="T7" fmla="*/ 17 h 17"/>
                <a:gd name="T8" fmla="*/ 12 w 18"/>
                <a:gd name="T9" fmla="*/ 14 h 17"/>
                <a:gd name="T10" fmla="*/ 13 w 18"/>
                <a:gd name="T11" fmla="*/ 12 h 17"/>
                <a:gd name="T12" fmla="*/ 17 w 18"/>
                <a:gd name="T13" fmla="*/ 7 h 17"/>
                <a:gd name="T14" fmla="*/ 13 w 18"/>
                <a:gd name="T15" fmla="*/ 0 h 17"/>
                <a:gd name="T16" fmla="*/ 2 w 18"/>
                <a:gd name="T17" fmla="*/ 3 h 17"/>
                <a:gd name="T18" fmla="*/ 5 w 18"/>
                <a:gd name="T19" fmla="*/ 11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" h="17">
                  <a:moveTo>
                    <a:pt x="5" y="11"/>
                  </a:moveTo>
                  <a:cubicBezTo>
                    <a:pt x="7" y="11"/>
                    <a:pt x="7" y="11"/>
                    <a:pt x="7" y="11"/>
                  </a:cubicBezTo>
                  <a:cubicBezTo>
                    <a:pt x="7" y="13"/>
                    <a:pt x="7" y="15"/>
                    <a:pt x="7" y="17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5"/>
                    <a:pt x="11" y="15"/>
                    <a:pt x="12" y="14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8" y="5"/>
                    <a:pt x="17" y="2"/>
                    <a:pt x="13" y="0"/>
                  </a:cubicBezTo>
                  <a:cubicBezTo>
                    <a:pt x="10" y="1"/>
                    <a:pt x="7" y="2"/>
                    <a:pt x="2" y="3"/>
                  </a:cubicBezTo>
                  <a:cubicBezTo>
                    <a:pt x="0" y="7"/>
                    <a:pt x="3" y="10"/>
                    <a:pt x="5" y="11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45" name="iṩḷiḓè"/>
            <p:cNvSpPr/>
            <p:nvPr/>
          </p:nvSpPr>
          <p:spPr bwMode="auto">
            <a:xfrm>
              <a:off x="9556" y="1080"/>
              <a:ext cx="95" cy="72"/>
            </a:xfrm>
            <a:custGeom>
              <a:avLst/>
              <a:gdLst>
                <a:gd name="T0" fmla="*/ 6 w 17"/>
                <a:gd name="T1" fmla="*/ 13 h 13"/>
                <a:gd name="T2" fmla="*/ 15 w 17"/>
                <a:gd name="T3" fmla="*/ 4 h 13"/>
                <a:gd name="T4" fmla="*/ 16 w 17"/>
                <a:gd name="T5" fmla="*/ 0 h 13"/>
                <a:gd name="T6" fmla="*/ 1 w 17"/>
                <a:gd name="T7" fmla="*/ 5 h 13"/>
                <a:gd name="T8" fmla="*/ 6 w 17"/>
                <a:gd name="T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3">
                  <a:moveTo>
                    <a:pt x="6" y="13"/>
                  </a:moveTo>
                  <a:cubicBezTo>
                    <a:pt x="9" y="10"/>
                    <a:pt x="13" y="8"/>
                    <a:pt x="15" y="4"/>
                  </a:cubicBezTo>
                  <a:cubicBezTo>
                    <a:pt x="16" y="3"/>
                    <a:pt x="17" y="2"/>
                    <a:pt x="16" y="0"/>
                  </a:cubicBezTo>
                  <a:cubicBezTo>
                    <a:pt x="11" y="0"/>
                    <a:pt x="6" y="5"/>
                    <a:pt x="1" y="5"/>
                  </a:cubicBezTo>
                  <a:cubicBezTo>
                    <a:pt x="0" y="10"/>
                    <a:pt x="4" y="11"/>
                    <a:pt x="6" y="13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46" name="îṥ1ïďé"/>
            <p:cNvSpPr/>
            <p:nvPr/>
          </p:nvSpPr>
          <p:spPr bwMode="auto">
            <a:xfrm>
              <a:off x="9358" y="1108"/>
              <a:ext cx="131" cy="181"/>
            </a:xfrm>
            <a:custGeom>
              <a:avLst/>
              <a:gdLst>
                <a:gd name="T0" fmla="*/ 7 w 23"/>
                <a:gd name="T1" fmla="*/ 32 h 32"/>
                <a:gd name="T2" fmla="*/ 23 w 23"/>
                <a:gd name="T3" fmla="*/ 0 h 32"/>
                <a:gd name="T4" fmla="*/ 3 w 23"/>
                <a:gd name="T5" fmla="*/ 23 h 32"/>
                <a:gd name="T6" fmla="*/ 7 w 23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2">
                  <a:moveTo>
                    <a:pt x="7" y="32"/>
                  </a:moveTo>
                  <a:cubicBezTo>
                    <a:pt x="13" y="23"/>
                    <a:pt x="20" y="11"/>
                    <a:pt x="23" y="0"/>
                  </a:cubicBezTo>
                  <a:cubicBezTo>
                    <a:pt x="17" y="9"/>
                    <a:pt x="11" y="18"/>
                    <a:pt x="3" y="23"/>
                  </a:cubicBezTo>
                  <a:cubicBezTo>
                    <a:pt x="0" y="28"/>
                    <a:pt x="6" y="31"/>
                    <a:pt x="7" y="32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47" name="iSḷiḍé"/>
            <p:cNvSpPr/>
            <p:nvPr/>
          </p:nvSpPr>
          <p:spPr bwMode="auto">
            <a:xfrm>
              <a:off x="9912" y="989"/>
              <a:ext cx="231" cy="250"/>
            </a:xfrm>
            <a:custGeom>
              <a:avLst/>
              <a:gdLst>
                <a:gd name="T0" fmla="*/ 9 w 41"/>
                <a:gd name="T1" fmla="*/ 38 h 44"/>
                <a:gd name="T2" fmla="*/ 22 w 41"/>
                <a:gd name="T3" fmla="*/ 33 h 44"/>
                <a:gd name="T4" fmla="*/ 12 w 41"/>
                <a:gd name="T5" fmla="*/ 44 h 44"/>
                <a:gd name="T6" fmla="*/ 29 w 41"/>
                <a:gd name="T7" fmla="*/ 31 h 44"/>
                <a:gd name="T8" fmla="*/ 39 w 41"/>
                <a:gd name="T9" fmla="*/ 26 h 44"/>
                <a:gd name="T10" fmla="*/ 40 w 41"/>
                <a:gd name="T11" fmla="*/ 22 h 44"/>
                <a:gd name="T12" fmla="*/ 39 w 41"/>
                <a:gd name="T13" fmla="*/ 22 h 44"/>
                <a:gd name="T14" fmla="*/ 36 w 41"/>
                <a:gd name="T15" fmla="*/ 24 h 44"/>
                <a:gd name="T16" fmla="*/ 34 w 41"/>
                <a:gd name="T17" fmla="*/ 23 h 44"/>
                <a:gd name="T18" fmla="*/ 37 w 41"/>
                <a:gd name="T19" fmla="*/ 18 h 44"/>
                <a:gd name="T20" fmla="*/ 40 w 41"/>
                <a:gd name="T21" fmla="*/ 14 h 44"/>
                <a:gd name="T22" fmla="*/ 37 w 41"/>
                <a:gd name="T23" fmla="*/ 0 h 44"/>
                <a:gd name="T24" fmla="*/ 29 w 41"/>
                <a:gd name="T25" fmla="*/ 23 h 44"/>
                <a:gd name="T26" fmla="*/ 23 w 41"/>
                <a:gd name="T27" fmla="*/ 27 h 44"/>
                <a:gd name="T28" fmla="*/ 6 w 41"/>
                <a:gd name="T29" fmla="*/ 29 h 44"/>
                <a:gd name="T30" fmla="*/ 4 w 41"/>
                <a:gd name="T31" fmla="*/ 28 h 44"/>
                <a:gd name="T32" fmla="*/ 6 w 41"/>
                <a:gd name="T33" fmla="*/ 37 h 44"/>
                <a:gd name="T34" fmla="*/ 9 w 41"/>
                <a:gd name="T35" fmla="*/ 38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1" h="44">
                  <a:moveTo>
                    <a:pt x="9" y="38"/>
                  </a:moveTo>
                  <a:cubicBezTo>
                    <a:pt x="14" y="36"/>
                    <a:pt x="18" y="33"/>
                    <a:pt x="22" y="33"/>
                  </a:cubicBezTo>
                  <a:cubicBezTo>
                    <a:pt x="22" y="37"/>
                    <a:pt x="15" y="41"/>
                    <a:pt x="12" y="44"/>
                  </a:cubicBezTo>
                  <a:cubicBezTo>
                    <a:pt x="22" y="43"/>
                    <a:pt x="26" y="37"/>
                    <a:pt x="29" y="31"/>
                  </a:cubicBezTo>
                  <a:cubicBezTo>
                    <a:pt x="32" y="28"/>
                    <a:pt x="36" y="27"/>
                    <a:pt x="39" y="26"/>
                  </a:cubicBezTo>
                  <a:cubicBezTo>
                    <a:pt x="40" y="25"/>
                    <a:pt x="41" y="25"/>
                    <a:pt x="40" y="22"/>
                  </a:cubicBezTo>
                  <a:cubicBezTo>
                    <a:pt x="40" y="22"/>
                    <a:pt x="39" y="22"/>
                    <a:pt x="39" y="22"/>
                  </a:cubicBezTo>
                  <a:cubicBezTo>
                    <a:pt x="38" y="23"/>
                    <a:pt x="37" y="24"/>
                    <a:pt x="36" y="24"/>
                  </a:cubicBezTo>
                  <a:cubicBezTo>
                    <a:pt x="35" y="25"/>
                    <a:pt x="33" y="25"/>
                    <a:pt x="34" y="23"/>
                  </a:cubicBezTo>
                  <a:cubicBezTo>
                    <a:pt x="35" y="21"/>
                    <a:pt x="36" y="19"/>
                    <a:pt x="37" y="18"/>
                  </a:cubicBezTo>
                  <a:cubicBezTo>
                    <a:pt x="40" y="14"/>
                    <a:pt x="40" y="14"/>
                    <a:pt x="40" y="14"/>
                  </a:cubicBezTo>
                  <a:cubicBezTo>
                    <a:pt x="40" y="11"/>
                    <a:pt x="40" y="3"/>
                    <a:pt x="37" y="0"/>
                  </a:cubicBezTo>
                  <a:cubicBezTo>
                    <a:pt x="33" y="3"/>
                    <a:pt x="31" y="15"/>
                    <a:pt x="29" y="23"/>
                  </a:cubicBezTo>
                  <a:cubicBezTo>
                    <a:pt x="27" y="27"/>
                    <a:pt x="25" y="27"/>
                    <a:pt x="23" y="27"/>
                  </a:cubicBezTo>
                  <a:cubicBezTo>
                    <a:pt x="18" y="28"/>
                    <a:pt x="10" y="30"/>
                    <a:pt x="6" y="29"/>
                  </a:cubicBezTo>
                  <a:cubicBezTo>
                    <a:pt x="4" y="28"/>
                    <a:pt x="4" y="28"/>
                    <a:pt x="4" y="28"/>
                  </a:cubicBezTo>
                  <a:cubicBezTo>
                    <a:pt x="0" y="32"/>
                    <a:pt x="5" y="35"/>
                    <a:pt x="6" y="37"/>
                  </a:cubicBezTo>
                  <a:lnTo>
                    <a:pt x="9" y="38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48" name="îşļíďê"/>
            <p:cNvSpPr/>
            <p:nvPr/>
          </p:nvSpPr>
          <p:spPr bwMode="auto">
            <a:xfrm>
              <a:off x="10093" y="1216"/>
              <a:ext cx="55" cy="79"/>
            </a:xfrm>
            <a:custGeom>
              <a:avLst/>
              <a:gdLst>
                <a:gd name="T0" fmla="*/ 4 w 10"/>
                <a:gd name="T1" fmla="*/ 14 h 14"/>
                <a:gd name="T2" fmla="*/ 9 w 10"/>
                <a:gd name="T3" fmla="*/ 12 h 14"/>
                <a:gd name="T4" fmla="*/ 2 w 10"/>
                <a:gd name="T5" fmla="*/ 0 h 14"/>
                <a:gd name="T6" fmla="*/ 1 w 10"/>
                <a:gd name="T7" fmla="*/ 10 h 14"/>
                <a:gd name="T8" fmla="*/ 4 w 10"/>
                <a:gd name="T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4">
                  <a:moveTo>
                    <a:pt x="4" y="14"/>
                  </a:moveTo>
                  <a:cubicBezTo>
                    <a:pt x="6" y="14"/>
                    <a:pt x="7" y="14"/>
                    <a:pt x="9" y="12"/>
                  </a:cubicBezTo>
                  <a:cubicBezTo>
                    <a:pt x="10" y="7"/>
                    <a:pt x="8" y="2"/>
                    <a:pt x="2" y="0"/>
                  </a:cubicBezTo>
                  <a:cubicBezTo>
                    <a:pt x="0" y="3"/>
                    <a:pt x="2" y="6"/>
                    <a:pt x="1" y="10"/>
                  </a:cubicBezTo>
                  <a:cubicBezTo>
                    <a:pt x="0" y="13"/>
                    <a:pt x="3" y="12"/>
                    <a:pt x="4" y="14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49" name="îš1íḍê"/>
            <p:cNvSpPr/>
            <p:nvPr/>
          </p:nvSpPr>
          <p:spPr bwMode="auto">
            <a:xfrm>
              <a:off x="10334" y="1385"/>
              <a:ext cx="52" cy="52"/>
            </a:xfrm>
            <a:custGeom>
              <a:avLst/>
              <a:gdLst>
                <a:gd name="T0" fmla="*/ 7 w 9"/>
                <a:gd name="T1" fmla="*/ 6 h 9"/>
                <a:gd name="T2" fmla="*/ 8 w 9"/>
                <a:gd name="T3" fmla="*/ 1 h 9"/>
                <a:gd name="T4" fmla="*/ 2 w 9"/>
                <a:gd name="T5" fmla="*/ 2 h 9"/>
                <a:gd name="T6" fmla="*/ 0 w 9"/>
                <a:gd name="T7" fmla="*/ 6 h 9"/>
                <a:gd name="T8" fmla="*/ 7 w 9"/>
                <a:gd name="T9" fmla="*/ 6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9">
                  <a:moveTo>
                    <a:pt x="7" y="6"/>
                  </a:moveTo>
                  <a:cubicBezTo>
                    <a:pt x="8" y="4"/>
                    <a:pt x="9" y="2"/>
                    <a:pt x="8" y="1"/>
                  </a:cubicBezTo>
                  <a:cubicBezTo>
                    <a:pt x="6" y="0"/>
                    <a:pt x="4" y="2"/>
                    <a:pt x="2" y="2"/>
                  </a:cubicBezTo>
                  <a:cubicBezTo>
                    <a:pt x="0" y="3"/>
                    <a:pt x="0" y="5"/>
                    <a:pt x="0" y="6"/>
                  </a:cubicBezTo>
                  <a:cubicBezTo>
                    <a:pt x="1" y="9"/>
                    <a:pt x="4" y="8"/>
                    <a:pt x="7" y="6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50" name="íŝliḓê"/>
            <p:cNvSpPr/>
            <p:nvPr/>
          </p:nvSpPr>
          <p:spPr bwMode="auto">
            <a:xfrm>
              <a:off x="10250" y="1459"/>
              <a:ext cx="152" cy="154"/>
            </a:xfrm>
            <a:custGeom>
              <a:avLst/>
              <a:gdLst>
                <a:gd name="T0" fmla="*/ 6 w 27"/>
                <a:gd name="T1" fmla="*/ 10 h 27"/>
                <a:gd name="T2" fmla="*/ 14 w 27"/>
                <a:gd name="T3" fmla="*/ 14 h 27"/>
                <a:gd name="T4" fmla="*/ 9 w 27"/>
                <a:gd name="T5" fmla="*/ 18 h 27"/>
                <a:gd name="T6" fmla="*/ 4 w 27"/>
                <a:gd name="T7" fmla="*/ 16 h 27"/>
                <a:gd name="T8" fmla="*/ 2 w 27"/>
                <a:gd name="T9" fmla="*/ 17 h 27"/>
                <a:gd name="T10" fmla="*/ 8 w 27"/>
                <a:gd name="T11" fmla="*/ 27 h 27"/>
                <a:gd name="T12" fmla="*/ 22 w 27"/>
                <a:gd name="T13" fmla="*/ 17 h 27"/>
                <a:gd name="T14" fmla="*/ 25 w 27"/>
                <a:gd name="T15" fmla="*/ 18 h 27"/>
                <a:gd name="T16" fmla="*/ 26 w 27"/>
                <a:gd name="T17" fmla="*/ 16 h 27"/>
                <a:gd name="T18" fmla="*/ 24 w 27"/>
                <a:gd name="T19" fmla="*/ 14 h 27"/>
                <a:gd name="T20" fmla="*/ 24 w 27"/>
                <a:gd name="T21" fmla="*/ 11 h 27"/>
                <a:gd name="T22" fmla="*/ 23 w 27"/>
                <a:gd name="T23" fmla="*/ 9 h 27"/>
                <a:gd name="T24" fmla="*/ 19 w 27"/>
                <a:gd name="T25" fmla="*/ 12 h 27"/>
                <a:gd name="T26" fmla="*/ 11 w 27"/>
                <a:gd name="T27" fmla="*/ 7 h 27"/>
                <a:gd name="T28" fmla="*/ 4 w 27"/>
                <a:gd name="T29" fmla="*/ 2 h 27"/>
                <a:gd name="T30" fmla="*/ 0 w 27"/>
                <a:gd name="T31" fmla="*/ 3 h 27"/>
                <a:gd name="T32" fmla="*/ 6 w 27"/>
                <a:gd name="T33" fmla="*/ 1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" h="27">
                  <a:moveTo>
                    <a:pt x="6" y="10"/>
                  </a:moveTo>
                  <a:cubicBezTo>
                    <a:pt x="9" y="11"/>
                    <a:pt x="12" y="12"/>
                    <a:pt x="14" y="14"/>
                  </a:cubicBezTo>
                  <a:cubicBezTo>
                    <a:pt x="14" y="15"/>
                    <a:pt x="11" y="17"/>
                    <a:pt x="9" y="18"/>
                  </a:cubicBezTo>
                  <a:cubicBezTo>
                    <a:pt x="7" y="19"/>
                    <a:pt x="6" y="16"/>
                    <a:pt x="4" y="16"/>
                  </a:cubicBezTo>
                  <a:cubicBezTo>
                    <a:pt x="3" y="15"/>
                    <a:pt x="2" y="15"/>
                    <a:pt x="2" y="17"/>
                  </a:cubicBezTo>
                  <a:cubicBezTo>
                    <a:pt x="4" y="20"/>
                    <a:pt x="4" y="25"/>
                    <a:pt x="8" y="27"/>
                  </a:cubicBezTo>
                  <a:cubicBezTo>
                    <a:pt x="13" y="23"/>
                    <a:pt x="17" y="20"/>
                    <a:pt x="22" y="17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6" y="18"/>
                    <a:pt x="27" y="17"/>
                    <a:pt x="26" y="16"/>
                  </a:cubicBezTo>
                  <a:cubicBezTo>
                    <a:pt x="26" y="16"/>
                    <a:pt x="25" y="14"/>
                    <a:pt x="24" y="14"/>
                  </a:cubicBezTo>
                  <a:cubicBezTo>
                    <a:pt x="24" y="11"/>
                    <a:pt x="24" y="11"/>
                    <a:pt x="24" y="11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2" y="10"/>
                    <a:pt x="20" y="11"/>
                    <a:pt x="19" y="12"/>
                  </a:cubicBezTo>
                  <a:cubicBezTo>
                    <a:pt x="16" y="10"/>
                    <a:pt x="13" y="9"/>
                    <a:pt x="11" y="7"/>
                  </a:cubicBezTo>
                  <a:cubicBezTo>
                    <a:pt x="8" y="6"/>
                    <a:pt x="6" y="4"/>
                    <a:pt x="4" y="2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9"/>
                    <a:pt x="3" y="10"/>
                    <a:pt x="6" y="10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51" name="iṡļiḍe"/>
            <p:cNvSpPr/>
            <p:nvPr/>
          </p:nvSpPr>
          <p:spPr bwMode="auto">
            <a:xfrm>
              <a:off x="10312" y="1368"/>
              <a:ext cx="305" cy="188"/>
            </a:xfrm>
            <a:custGeom>
              <a:avLst/>
              <a:gdLst>
                <a:gd name="T0" fmla="*/ 52 w 54"/>
                <a:gd name="T1" fmla="*/ 10 h 33"/>
                <a:gd name="T2" fmla="*/ 41 w 54"/>
                <a:gd name="T3" fmla="*/ 13 h 33"/>
                <a:gd name="T4" fmla="*/ 37 w 54"/>
                <a:gd name="T5" fmla="*/ 11 h 33"/>
                <a:gd name="T6" fmla="*/ 35 w 54"/>
                <a:gd name="T7" fmla="*/ 12 h 33"/>
                <a:gd name="T8" fmla="*/ 29 w 54"/>
                <a:gd name="T9" fmla="*/ 15 h 33"/>
                <a:gd name="T10" fmla="*/ 28 w 54"/>
                <a:gd name="T11" fmla="*/ 13 h 33"/>
                <a:gd name="T12" fmla="*/ 23 w 54"/>
                <a:gd name="T13" fmla="*/ 15 h 33"/>
                <a:gd name="T14" fmla="*/ 19 w 54"/>
                <a:gd name="T15" fmla="*/ 15 h 33"/>
                <a:gd name="T16" fmla="*/ 26 w 54"/>
                <a:gd name="T17" fmla="*/ 0 h 33"/>
                <a:gd name="T18" fmla="*/ 19 w 54"/>
                <a:gd name="T19" fmla="*/ 6 h 33"/>
                <a:gd name="T20" fmla="*/ 14 w 54"/>
                <a:gd name="T21" fmla="*/ 10 h 33"/>
                <a:gd name="T22" fmla="*/ 10 w 54"/>
                <a:gd name="T23" fmla="*/ 15 h 33"/>
                <a:gd name="T24" fmla="*/ 17 w 54"/>
                <a:gd name="T25" fmla="*/ 16 h 33"/>
                <a:gd name="T26" fmla="*/ 24 w 54"/>
                <a:gd name="T27" fmla="*/ 19 h 33"/>
                <a:gd name="T28" fmla="*/ 23 w 54"/>
                <a:gd name="T29" fmla="*/ 23 h 33"/>
                <a:gd name="T30" fmla="*/ 3 w 54"/>
                <a:gd name="T31" fmla="*/ 13 h 33"/>
                <a:gd name="T32" fmla="*/ 0 w 54"/>
                <a:gd name="T33" fmla="*/ 15 h 33"/>
                <a:gd name="T34" fmla="*/ 4 w 54"/>
                <a:gd name="T35" fmla="*/ 21 h 33"/>
                <a:gd name="T36" fmla="*/ 8 w 54"/>
                <a:gd name="T37" fmla="*/ 22 h 33"/>
                <a:gd name="T38" fmla="*/ 24 w 54"/>
                <a:gd name="T39" fmla="*/ 27 h 33"/>
                <a:gd name="T40" fmla="*/ 14 w 54"/>
                <a:gd name="T41" fmla="*/ 26 h 33"/>
                <a:gd name="T42" fmla="*/ 21 w 54"/>
                <a:gd name="T43" fmla="*/ 30 h 33"/>
                <a:gd name="T44" fmla="*/ 29 w 54"/>
                <a:gd name="T45" fmla="*/ 33 h 33"/>
                <a:gd name="T46" fmla="*/ 34 w 54"/>
                <a:gd name="T47" fmla="*/ 28 h 33"/>
                <a:gd name="T48" fmla="*/ 45 w 54"/>
                <a:gd name="T49" fmla="*/ 28 h 33"/>
                <a:gd name="T50" fmla="*/ 46 w 54"/>
                <a:gd name="T51" fmla="*/ 23 h 33"/>
                <a:gd name="T52" fmla="*/ 42 w 54"/>
                <a:gd name="T53" fmla="*/ 19 h 33"/>
                <a:gd name="T54" fmla="*/ 43 w 54"/>
                <a:gd name="T55" fmla="*/ 18 h 33"/>
                <a:gd name="T56" fmla="*/ 50 w 54"/>
                <a:gd name="T57" fmla="*/ 17 h 33"/>
                <a:gd name="T58" fmla="*/ 52 w 54"/>
                <a:gd name="T59" fmla="*/ 10 h 33"/>
                <a:gd name="T60" fmla="*/ 38 w 54"/>
                <a:gd name="T61" fmla="*/ 23 h 33"/>
                <a:gd name="T62" fmla="*/ 30 w 54"/>
                <a:gd name="T63" fmla="*/ 24 h 33"/>
                <a:gd name="T64" fmla="*/ 33 w 54"/>
                <a:gd name="T65" fmla="*/ 23 h 33"/>
                <a:gd name="T66" fmla="*/ 35 w 54"/>
                <a:gd name="T67" fmla="*/ 21 h 33"/>
                <a:gd name="T68" fmla="*/ 31 w 54"/>
                <a:gd name="T69" fmla="*/ 20 h 33"/>
                <a:gd name="T70" fmla="*/ 30 w 54"/>
                <a:gd name="T71" fmla="*/ 19 h 33"/>
                <a:gd name="T72" fmla="*/ 33 w 54"/>
                <a:gd name="T73" fmla="*/ 17 h 33"/>
                <a:gd name="T74" fmla="*/ 37 w 54"/>
                <a:gd name="T75" fmla="*/ 17 h 33"/>
                <a:gd name="T76" fmla="*/ 38 w 54"/>
                <a:gd name="T77" fmla="*/ 2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4" h="33">
                  <a:moveTo>
                    <a:pt x="52" y="10"/>
                  </a:moveTo>
                  <a:cubicBezTo>
                    <a:pt x="49" y="11"/>
                    <a:pt x="45" y="11"/>
                    <a:pt x="41" y="13"/>
                  </a:cubicBezTo>
                  <a:cubicBezTo>
                    <a:pt x="39" y="13"/>
                    <a:pt x="38" y="12"/>
                    <a:pt x="37" y="11"/>
                  </a:cubicBezTo>
                  <a:cubicBezTo>
                    <a:pt x="35" y="11"/>
                    <a:pt x="34" y="11"/>
                    <a:pt x="35" y="12"/>
                  </a:cubicBezTo>
                  <a:cubicBezTo>
                    <a:pt x="33" y="14"/>
                    <a:pt x="31" y="15"/>
                    <a:pt x="29" y="15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5" y="12"/>
                    <a:pt x="25" y="14"/>
                    <a:pt x="23" y="15"/>
                  </a:cubicBezTo>
                  <a:cubicBezTo>
                    <a:pt x="23" y="14"/>
                    <a:pt x="19" y="16"/>
                    <a:pt x="19" y="15"/>
                  </a:cubicBezTo>
                  <a:cubicBezTo>
                    <a:pt x="21" y="11"/>
                    <a:pt x="26" y="5"/>
                    <a:pt x="26" y="0"/>
                  </a:cubicBezTo>
                  <a:cubicBezTo>
                    <a:pt x="23" y="0"/>
                    <a:pt x="22" y="3"/>
                    <a:pt x="19" y="6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2" y="12"/>
                    <a:pt x="10" y="13"/>
                    <a:pt x="10" y="15"/>
                  </a:cubicBezTo>
                  <a:cubicBezTo>
                    <a:pt x="12" y="15"/>
                    <a:pt x="14" y="16"/>
                    <a:pt x="17" y="16"/>
                  </a:cubicBezTo>
                  <a:cubicBezTo>
                    <a:pt x="20" y="18"/>
                    <a:pt x="21" y="19"/>
                    <a:pt x="24" y="19"/>
                  </a:cubicBezTo>
                  <a:cubicBezTo>
                    <a:pt x="25" y="21"/>
                    <a:pt x="24" y="22"/>
                    <a:pt x="23" y="23"/>
                  </a:cubicBezTo>
                  <a:cubicBezTo>
                    <a:pt x="16" y="20"/>
                    <a:pt x="9" y="16"/>
                    <a:pt x="3" y="13"/>
                  </a:cubicBezTo>
                  <a:cubicBezTo>
                    <a:pt x="1" y="13"/>
                    <a:pt x="1" y="14"/>
                    <a:pt x="0" y="15"/>
                  </a:cubicBezTo>
                  <a:cubicBezTo>
                    <a:pt x="2" y="17"/>
                    <a:pt x="3" y="20"/>
                    <a:pt x="4" y="21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9" y="22"/>
                    <a:pt x="20" y="25"/>
                    <a:pt x="24" y="27"/>
                  </a:cubicBezTo>
                  <a:cubicBezTo>
                    <a:pt x="23" y="29"/>
                    <a:pt x="15" y="25"/>
                    <a:pt x="14" y="26"/>
                  </a:cubicBezTo>
                  <a:cubicBezTo>
                    <a:pt x="16" y="29"/>
                    <a:pt x="19" y="28"/>
                    <a:pt x="21" y="30"/>
                  </a:cubicBezTo>
                  <a:cubicBezTo>
                    <a:pt x="24" y="31"/>
                    <a:pt x="27" y="32"/>
                    <a:pt x="29" y="33"/>
                  </a:cubicBezTo>
                  <a:cubicBezTo>
                    <a:pt x="31" y="31"/>
                    <a:pt x="32" y="28"/>
                    <a:pt x="34" y="28"/>
                  </a:cubicBezTo>
                  <a:cubicBezTo>
                    <a:pt x="37" y="28"/>
                    <a:pt x="42" y="30"/>
                    <a:pt x="45" y="28"/>
                  </a:cubicBezTo>
                  <a:cubicBezTo>
                    <a:pt x="45" y="26"/>
                    <a:pt x="46" y="24"/>
                    <a:pt x="46" y="23"/>
                  </a:cubicBezTo>
                  <a:cubicBezTo>
                    <a:pt x="45" y="21"/>
                    <a:pt x="42" y="20"/>
                    <a:pt x="42" y="19"/>
                  </a:cubicBezTo>
                  <a:cubicBezTo>
                    <a:pt x="42" y="19"/>
                    <a:pt x="42" y="18"/>
                    <a:pt x="43" y="18"/>
                  </a:cubicBezTo>
                  <a:cubicBezTo>
                    <a:pt x="46" y="18"/>
                    <a:pt x="48" y="18"/>
                    <a:pt x="50" y="17"/>
                  </a:cubicBezTo>
                  <a:cubicBezTo>
                    <a:pt x="51" y="18"/>
                    <a:pt x="54" y="12"/>
                    <a:pt x="52" y="10"/>
                  </a:cubicBezTo>
                  <a:close/>
                  <a:moveTo>
                    <a:pt x="38" y="23"/>
                  </a:moveTo>
                  <a:cubicBezTo>
                    <a:pt x="36" y="24"/>
                    <a:pt x="33" y="24"/>
                    <a:pt x="30" y="24"/>
                  </a:cubicBezTo>
                  <a:cubicBezTo>
                    <a:pt x="29" y="23"/>
                    <a:pt x="32" y="23"/>
                    <a:pt x="33" y="23"/>
                  </a:cubicBezTo>
                  <a:cubicBezTo>
                    <a:pt x="34" y="22"/>
                    <a:pt x="34" y="22"/>
                    <a:pt x="35" y="21"/>
                  </a:cubicBezTo>
                  <a:cubicBezTo>
                    <a:pt x="34" y="20"/>
                    <a:pt x="33" y="19"/>
                    <a:pt x="31" y="20"/>
                  </a:cubicBezTo>
                  <a:cubicBezTo>
                    <a:pt x="30" y="20"/>
                    <a:pt x="29" y="19"/>
                    <a:pt x="30" y="19"/>
                  </a:cubicBezTo>
                  <a:cubicBezTo>
                    <a:pt x="31" y="19"/>
                    <a:pt x="32" y="18"/>
                    <a:pt x="33" y="17"/>
                  </a:cubicBezTo>
                  <a:cubicBezTo>
                    <a:pt x="34" y="17"/>
                    <a:pt x="35" y="17"/>
                    <a:pt x="37" y="17"/>
                  </a:cubicBezTo>
                  <a:cubicBezTo>
                    <a:pt x="37" y="19"/>
                    <a:pt x="39" y="21"/>
                    <a:pt x="38" y="23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52" name="ï$ļïdé"/>
            <p:cNvSpPr/>
            <p:nvPr/>
          </p:nvSpPr>
          <p:spPr bwMode="auto">
            <a:xfrm>
              <a:off x="8754" y="785"/>
              <a:ext cx="1958" cy="1968"/>
            </a:xfrm>
            <a:custGeom>
              <a:avLst/>
              <a:gdLst>
                <a:gd name="T0" fmla="*/ 174 w 347"/>
                <a:gd name="T1" fmla="*/ 0 h 347"/>
                <a:gd name="T2" fmla="*/ 0 w 347"/>
                <a:gd name="T3" fmla="*/ 173 h 347"/>
                <a:gd name="T4" fmla="*/ 174 w 347"/>
                <a:gd name="T5" fmla="*/ 347 h 347"/>
                <a:gd name="T6" fmla="*/ 347 w 347"/>
                <a:gd name="T7" fmla="*/ 173 h 347"/>
                <a:gd name="T8" fmla="*/ 174 w 347"/>
                <a:gd name="T9" fmla="*/ 0 h 347"/>
                <a:gd name="T10" fmla="*/ 174 w 347"/>
                <a:gd name="T11" fmla="*/ 343 h 347"/>
                <a:gd name="T12" fmla="*/ 4 w 347"/>
                <a:gd name="T13" fmla="*/ 173 h 347"/>
                <a:gd name="T14" fmla="*/ 174 w 347"/>
                <a:gd name="T15" fmla="*/ 4 h 347"/>
                <a:gd name="T16" fmla="*/ 343 w 347"/>
                <a:gd name="T17" fmla="*/ 173 h 347"/>
                <a:gd name="T18" fmla="*/ 174 w 347"/>
                <a:gd name="T19" fmla="*/ 343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7" h="347">
                  <a:moveTo>
                    <a:pt x="174" y="0"/>
                  </a:moveTo>
                  <a:cubicBezTo>
                    <a:pt x="78" y="0"/>
                    <a:pt x="0" y="78"/>
                    <a:pt x="0" y="173"/>
                  </a:cubicBezTo>
                  <a:cubicBezTo>
                    <a:pt x="0" y="269"/>
                    <a:pt x="78" y="347"/>
                    <a:pt x="174" y="347"/>
                  </a:cubicBezTo>
                  <a:cubicBezTo>
                    <a:pt x="269" y="347"/>
                    <a:pt x="347" y="269"/>
                    <a:pt x="347" y="173"/>
                  </a:cubicBezTo>
                  <a:cubicBezTo>
                    <a:pt x="347" y="78"/>
                    <a:pt x="269" y="0"/>
                    <a:pt x="174" y="0"/>
                  </a:cubicBezTo>
                  <a:close/>
                  <a:moveTo>
                    <a:pt x="174" y="343"/>
                  </a:moveTo>
                  <a:cubicBezTo>
                    <a:pt x="80" y="343"/>
                    <a:pt x="4" y="267"/>
                    <a:pt x="4" y="173"/>
                  </a:cubicBezTo>
                  <a:cubicBezTo>
                    <a:pt x="4" y="80"/>
                    <a:pt x="80" y="4"/>
                    <a:pt x="174" y="4"/>
                  </a:cubicBezTo>
                  <a:cubicBezTo>
                    <a:pt x="267" y="4"/>
                    <a:pt x="343" y="80"/>
                    <a:pt x="343" y="173"/>
                  </a:cubicBezTo>
                  <a:cubicBezTo>
                    <a:pt x="343" y="267"/>
                    <a:pt x="267" y="343"/>
                    <a:pt x="174" y="343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53" name="íšlíḓe"/>
            <p:cNvSpPr/>
            <p:nvPr/>
          </p:nvSpPr>
          <p:spPr bwMode="auto">
            <a:xfrm>
              <a:off x="9194" y="1221"/>
              <a:ext cx="1085" cy="930"/>
            </a:xfrm>
            <a:custGeom>
              <a:avLst/>
              <a:gdLst>
                <a:gd name="T0" fmla="*/ 28 w 192"/>
                <a:gd name="T1" fmla="*/ 164 h 164"/>
                <a:gd name="T2" fmla="*/ 31 w 192"/>
                <a:gd name="T3" fmla="*/ 164 h 164"/>
                <a:gd name="T4" fmla="*/ 2 w 192"/>
                <a:gd name="T5" fmla="*/ 96 h 164"/>
                <a:gd name="T6" fmla="*/ 96 w 192"/>
                <a:gd name="T7" fmla="*/ 2 h 164"/>
                <a:gd name="T8" fmla="*/ 190 w 192"/>
                <a:gd name="T9" fmla="*/ 96 h 164"/>
                <a:gd name="T10" fmla="*/ 160 w 192"/>
                <a:gd name="T11" fmla="*/ 164 h 164"/>
                <a:gd name="T12" fmla="*/ 163 w 192"/>
                <a:gd name="T13" fmla="*/ 164 h 164"/>
                <a:gd name="T14" fmla="*/ 192 w 192"/>
                <a:gd name="T15" fmla="*/ 96 h 164"/>
                <a:gd name="T16" fmla="*/ 96 w 192"/>
                <a:gd name="T17" fmla="*/ 0 h 164"/>
                <a:gd name="T18" fmla="*/ 0 w 192"/>
                <a:gd name="T19" fmla="*/ 96 h 164"/>
                <a:gd name="T20" fmla="*/ 28 w 192"/>
                <a:gd name="T21" fmla="*/ 164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2" h="164">
                  <a:moveTo>
                    <a:pt x="28" y="164"/>
                  </a:moveTo>
                  <a:cubicBezTo>
                    <a:pt x="31" y="164"/>
                    <a:pt x="31" y="164"/>
                    <a:pt x="31" y="164"/>
                  </a:cubicBezTo>
                  <a:cubicBezTo>
                    <a:pt x="13" y="147"/>
                    <a:pt x="2" y="123"/>
                    <a:pt x="2" y="96"/>
                  </a:cubicBezTo>
                  <a:cubicBezTo>
                    <a:pt x="2" y="45"/>
                    <a:pt x="44" y="2"/>
                    <a:pt x="96" y="2"/>
                  </a:cubicBezTo>
                  <a:cubicBezTo>
                    <a:pt x="147" y="2"/>
                    <a:pt x="190" y="45"/>
                    <a:pt x="190" y="96"/>
                  </a:cubicBezTo>
                  <a:cubicBezTo>
                    <a:pt x="190" y="123"/>
                    <a:pt x="178" y="147"/>
                    <a:pt x="160" y="164"/>
                  </a:cubicBezTo>
                  <a:cubicBezTo>
                    <a:pt x="163" y="164"/>
                    <a:pt x="163" y="164"/>
                    <a:pt x="163" y="164"/>
                  </a:cubicBezTo>
                  <a:cubicBezTo>
                    <a:pt x="181" y="147"/>
                    <a:pt x="192" y="123"/>
                    <a:pt x="192" y="96"/>
                  </a:cubicBezTo>
                  <a:cubicBezTo>
                    <a:pt x="192" y="43"/>
                    <a:pt x="148" y="0"/>
                    <a:pt x="96" y="0"/>
                  </a:cubicBezTo>
                  <a:cubicBezTo>
                    <a:pt x="43" y="0"/>
                    <a:pt x="0" y="43"/>
                    <a:pt x="0" y="96"/>
                  </a:cubicBezTo>
                  <a:cubicBezTo>
                    <a:pt x="0" y="123"/>
                    <a:pt x="11" y="147"/>
                    <a:pt x="28" y="164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54" name="ïṣļïḍê"/>
            <p:cNvSpPr/>
            <p:nvPr/>
          </p:nvSpPr>
          <p:spPr bwMode="auto">
            <a:xfrm>
              <a:off x="10401" y="1914"/>
              <a:ext cx="210" cy="114"/>
            </a:xfrm>
            <a:custGeom>
              <a:avLst/>
              <a:gdLst>
                <a:gd name="T0" fmla="*/ 36 w 37"/>
                <a:gd name="T1" fmla="*/ 20 h 20"/>
                <a:gd name="T2" fmla="*/ 22 w 37"/>
                <a:gd name="T3" fmla="*/ 16 h 20"/>
                <a:gd name="T4" fmla="*/ 0 w 37"/>
                <a:gd name="T5" fmla="*/ 20 h 20"/>
                <a:gd name="T6" fmla="*/ 1 w 37"/>
                <a:gd name="T7" fmla="*/ 16 h 20"/>
                <a:gd name="T8" fmla="*/ 12 w 37"/>
                <a:gd name="T9" fmla="*/ 14 h 20"/>
                <a:gd name="T10" fmla="*/ 19 w 37"/>
                <a:gd name="T11" fmla="*/ 14 h 20"/>
                <a:gd name="T12" fmla="*/ 13 w 37"/>
                <a:gd name="T13" fmla="*/ 10 h 20"/>
                <a:gd name="T14" fmla="*/ 5 w 37"/>
                <a:gd name="T15" fmla="*/ 3 h 20"/>
                <a:gd name="T16" fmla="*/ 6 w 37"/>
                <a:gd name="T17" fmla="*/ 0 h 20"/>
                <a:gd name="T18" fmla="*/ 23 w 37"/>
                <a:gd name="T19" fmla="*/ 13 h 20"/>
                <a:gd name="T20" fmla="*/ 37 w 37"/>
                <a:gd name="T21" fmla="*/ 17 h 20"/>
                <a:gd name="T22" fmla="*/ 36 w 37"/>
                <a:gd name="T23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7" h="20">
                  <a:moveTo>
                    <a:pt x="36" y="20"/>
                  </a:moveTo>
                  <a:cubicBezTo>
                    <a:pt x="22" y="16"/>
                    <a:pt x="22" y="16"/>
                    <a:pt x="22" y="16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4" y="14"/>
                    <a:pt x="17" y="14"/>
                    <a:pt x="19" y="14"/>
                  </a:cubicBezTo>
                  <a:cubicBezTo>
                    <a:pt x="17" y="13"/>
                    <a:pt x="15" y="11"/>
                    <a:pt x="13" y="10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3" y="13"/>
                    <a:pt x="23" y="13"/>
                    <a:pt x="23" y="13"/>
                  </a:cubicBezTo>
                  <a:cubicBezTo>
                    <a:pt x="37" y="17"/>
                    <a:pt x="37" y="17"/>
                    <a:pt x="37" y="17"/>
                  </a:cubicBezTo>
                  <a:lnTo>
                    <a:pt x="36" y="20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</p:grpSp>
      <p:sp>
        <p:nvSpPr>
          <p:cNvPr id="57" name="副标题 2">
            <a:extLst>
              <a:ext uri="{FF2B5EF4-FFF2-40B4-BE49-F238E27FC236}">
                <a16:creationId xmlns:a16="http://schemas.microsoft.com/office/drawing/2014/main" id="{97E5E18B-82AF-A53B-A571-7A578EAE7516}"/>
              </a:ext>
            </a:extLst>
          </p:cNvPr>
          <p:cNvSpPr txBox="1">
            <a:spLocks/>
          </p:cNvSpPr>
          <p:nvPr/>
        </p:nvSpPr>
        <p:spPr>
          <a:xfrm>
            <a:off x="3071059" y="2601118"/>
            <a:ext cx="6049879" cy="16557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9600" b="1" dirty="0">
                <a:solidFill>
                  <a:srgbClr val="1C4372"/>
                </a:solidFill>
                <a:latin typeface="+mj-ea"/>
                <a:ea typeface="+mj-ea"/>
              </a:rPr>
              <a:t>THANKS!</a:t>
            </a:r>
            <a:endParaRPr lang="zh-CN" altLang="en-US" sz="9600" b="1" dirty="0">
              <a:solidFill>
                <a:srgbClr val="1C4372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168233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45805" y="294968"/>
            <a:ext cx="1961536" cy="1696064"/>
          </a:xfrm>
          <a:prstGeom prst="rect">
            <a:avLst/>
          </a:pr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9984658" y="4866967"/>
            <a:ext cx="1961536" cy="1696064"/>
          </a:xfrm>
          <a:prstGeom prst="rect">
            <a:avLst/>
          </a:pr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圆角矩形 5"/>
          <p:cNvSpPr/>
          <p:nvPr/>
        </p:nvSpPr>
        <p:spPr>
          <a:xfrm>
            <a:off x="403122" y="449825"/>
            <a:ext cx="11385755" cy="5958349"/>
          </a:xfrm>
          <a:prstGeom prst="roundRect">
            <a:avLst>
              <a:gd name="adj" fmla="val 1568"/>
            </a:avLst>
          </a:prstGeom>
          <a:solidFill>
            <a:schemeClr val="bg1"/>
          </a:solidFill>
          <a:ln>
            <a:noFill/>
          </a:ln>
          <a:effectLst>
            <a:glow rad="228600">
              <a:srgbClr val="02615A">
                <a:alpha val="3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6"/>
          <p:cNvGrpSpPr/>
          <p:nvPr/>
        </p:nvGrpSpPr>
        <p:grpSpPr>
          <a:xfrm>
            <a:off x="4476985" y="2714351"/>
            <a:ext cx="4556948" cy="1008189"/>
            <a:chOff x="4476985" y="2703555"/>
            <a:chExt cx="4556948" cy="1008189"/>
          </a:xfrm>
        </p:grpSpPr>
        <p:sp>
          <p:nvSpPr>
            <p:cNvPr id="8" name="文本框 7"/>
            <p:cNvSpPr txBox="1"/>
            <p:nvPr/>
          </p:nvSpPr>
          <p:spPr>
            <a:xfrm>
              <a:off x="4476985" y="2703555"/>
              <a:ext cx="4556948" cy="92333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dist"/>
              <a:r>
                <a:rPr lang="zh-CN" altLang="en-US" sz="5400" b="1" dirty="0">
                  <a:solidFill>
                    <a:srgbClr val="1C488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研究背景</a:t>
              </a:r>
            </a:p>
          </p:txBody>
        </p:sp>
        <p:cxnSp>
          <p:nvCxnSpPr>
            <p:cNvPr id="9" name="直接连接符 8"/>
            <p:cNvCxnSpPr/>
            <p:nvPr/>
          </p:nvCxnSpPr>
          <p:spPr>
            <a:xfrm>
              <a:off x="4604288" y="3711744"/>
              <a:ext cx="4294179" cy="0"/>
            </a:xfrm>
            <a:prstGeom prst="line">
              <a:avLst/>
            </a:prstGeom>
            <a:ln w="254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6" name="组合 85"/>
          <p:cNvGrpSpPr/>
          <p:nvPr/>
        </p:nvGrpSpPr>
        <p:grpSpPr>
          <a:xfrm>
            <a:off x="10581005" y="789940"/>
            <a:ext cx="766445" cy="770255"/>
            <a:chOff x="8754" y="785"/>
            <a:chExt cx="1958" cy="1968"/>
          </a:xfrm>
        </p:grpSpPr>
        <p:sp>
          <p:nvSpPr>
            <p:cNvPr id="2" name="íṡḷîḍê"/>
            <p:cNvSpPr/>
            <p:nvPr/>
          </p:nvSpPr>
          <p:spPr bwMode="auto">
            <a:xfrm>
              <a:off x="9285" y="1408"/>
              <a:ext cx="897" cy="828"/>
            </a:xfrm>
            <a:custGeom>
              <a:avLst/>
              <a:gdLst>
                <a:gd name="T0" fmla="*/ 154 w 159"/>
                <a:gd name="T1" fmla="*/ 43 h 146"/>
                <a:gd name="T2" fmla="*/ 133 w 159"/>
                <a:gd name="T3" fmla="*/ 41 h 146"/>
                <a:gd name="T4" fmla="*/ 159 w 159"/>
                <a:gd name="T5" fmla="*/ 25 h 146"/>
                <a:gd name="T6" fmla="*/ 133 w 159"/>
                <a:gd name="T7" fmla="*/ 24 h 146"/>
                <a:gd name="T8" fmla="*/ 97 w 159"/>
                <a:gd name="T9" fmla="*/ 38 h 146"/>
                <a:gd name="T10" fmla="*/ 106 w 159"/>
                <a:gd name="T11" fmla="*/ 24 h 146"/>
                <a:gd name="T12" fmla="*/ 72 w 159"/>
                <a:gd name="T13" fmla="*/ 34 h 146"/>
                <a:gd name="T14" fmla="*/ 66 w 159"/>
                <a:gd name="T15" fmla="*/ 36 h 146"/>
                <a:gd name="T16" fmla="*/ 0 w 159"/>
                <a:gd name="T17" fmla="*/ 23 h 146"/>
                <a:gd name="T18" fmla="*/ 28 w 159"/>
                <a:gd name="T19" fmla="*/ 34 h 146"/>
                <a:gd name="T20" fmla="*/ 30 w 159"/>
                <a:gd name="T21" fmla="*/ 41 h 146"/>
                <a:gd name="T22" fmla="*/ 11 w 159"/>
                <a:gd name="T23" fmla="*/ 40 h 146"/>
                <a:gd name="T24" fmla="*/ 41 w 159"/>
                <a:gd name="T25" fmla="*/ 60 h 146"/>
                <a:gd name="T26" fmla="*/ 24 w 159"/>
                <a:gd name="T27" fmla="*/ 60 h 146"/>
                <a:gd name="T28" fmla="*/ 46 w 159"/>
                <a:gd name="T29" fmla="*/ 79 h 146"/>
                <a:gd name="T30" fmla="*/ 35 w 159"/>
                <a:gd name="T31" fmla="*/ 78 h 146"/>
                <a:gd name="T32" fmla="*/ 54 w 159"/>
                <a:gd name="T33" fmla="*/ 92 h 146"/>
                <a:gd name="T34" fmla="*/ 54 w 159"/>
                <a:gd name="T35" fmla="*/ 96 h 146"/>
                <a:gd name="T36" fmla="*/ 46 w 159"/>
                <a:gd name="T37" fmla="*/ 96 h 146"/>
                <a:gd name="T38" fmla="*/ 64 w 159"/>
                <a:gd name="T39" fmla="*/ 108 h 146"/>
                <a:gd name="T40" fmla="*/ 64 w 159"/>
                <a:gd name="T41" fmla="*/ 114 h 146"/>
                <a:gd name="T42" fmla="*/ 60 w 159"/>
                <a:gd name="T43" fmla="*/ 115 h 146"/>
                <a:gd name="T44" fmla="*/ 81 w 159"/>
                <a:gd name="T45" fmla="*/ 146 h 146"/>
                <a:gd name="T46" fmla="*/ 103 w 159"/>
                <a:gd name="T47" fmla="*/ 117 h 146"/>
                <a:gd name="T48" fmla="*/ 98 w 159"/>
                <a:gd name="T49" fmla="*/ 114 h 146"/>
                <a:gd name="T50" fmla="*/ 99 w 159"/>
                <a:gd name="T51" fmla="*/ 107 h 146"/>
                <a:gd name="T52" fmla="*/ 115 w 159"/>
                <a:gd name="T53" fmla="*/ 97 h 146"/>
                <a:gd name="T54" fmla="*/ 112 w 159"/>
                <a:gd name="T55" fmla="*/ 92 h 146"/>
                <a:gd name="T56" fmla="*/ 131 w 159"/>
                <a:gd name="T57" fmla="*/ 79 h 146"/>
                <a:gd name="T58" fmla="*/ 119 w 159"/>
                <a:gd name="T59" fmla="*/ 79 h 146"/>
                <a:gd name="T60" fmla="*/ 117 w 159"/>
                <a:gd name="T61" fmla="*/ 75 h 146"/>
                <a:gd name="T62" fmla="*/ 141 w 159"/>
                <a:gd name="T63" fmla="*/ 59 h 146"/>
                <a:gd name="T64" fmla="*/ 125 w 159"/>
                <a:gd name="T65" fmla="*/ 58 h 146"/>
                <a:gd name="T66" fmla="*/ 124 w 159"/>
                <a:gd name="T67" fmla="*/ 54 h 146"/>
                <a:gd name="T68" fmla="*/ 154 w 159"/>
                <a:gd name="T69" fmla="*/ 4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59" h="146">
                  <a:moveTo>
                    <a:pt x="154" y="43"/>
                  </a:moveTo>
                  <a:cubicBezTo>
                    <a:pt x="133" y="41"/>
                    <a:pt x="133" y="41"/>
                    <a:pt x="133" y="41"/>
                  </a:cubicBezTo>
                  <a:cubicBezTo>
                    <a:pt x="137" y="34"/>
                    <a:pt x="155" y="37"/>
                    <a:pt x="159" y="25"/>
                  </a:cubicBezTo>
                  <a:cubicBezTo>
                    <a:pt x="133" y="24"/>
                    <a:pt x="133" y="24"/>
                    <a:pt x="133" y="24"/>
                  </a:cubicBezTo>
                  <a:cubicBezTo>
                    <a:pt x="114" y="21"/>
                    <a:pt x="107" y="39"/>
                    <a:pt x="97" y="38"/>
                  </a:cubicBezTo>
                  <a:cubicBezTo>
                    <a:pt x="88" y="29"/>
                    <a:pt x="100" y="28"/>
                    <a:pt x="106" y="24"/>
                  </a:cubicBezTo>
                  <a:cubicBezTo>
                    <a:pt x="80" y="0"/>
                    <a:pt x="72" y="32"/>
                    <a:pt x="72" y="34"/>
                  </a:cubicBezTo>
                  <a:cubicBezTo>
                    <a:pt x="71" y="37"/>
                    <a:pt x="68" y="38"/>
                    <a:pt x="66" y="36"/>
                  </a:cubicBezTo>
                  <a:cubicBezTo>
                    <a:pt x="58" y="12"/>
                    <a:pt x="33" y="22"/>
                    <a:pt x="0" y="23"/>
                  </a:cubicBezTo>
                  <a:cubicBezTo>
                    <a:pt x="8" y="31"/>
                    <a:pt x="17" y="32"/>
                    <a:pt x="28" y="34"/>
                  </a:cubicBezTo>
                  <a:cubicBezTo>
                    <a:pt x="30" y="36"/>
                    <a:pt x="32" y="38"/>
                    <a:pt x="30" y="41"/>
                  </a:cubicBezTo>
                  <a:cubicBezTo>
                    <a:pt x="11" y="40"/>
                    <a:pt x="11" y="40"/>
                    <a:pt x="11" y="40"/>
                  </a:cubicBezTo>
                  <a:cubicBezTo>
                    <a:pt x="19" y="58"/>
                    <a:pt x="35" y="49"/>
                    <a:pt x="41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5" y="75"/>
                    <a:pt x="41" y="68"/>
                    <a:pt x="46" y="79"/>
                  </a:cubicBezTo>
                  <a:cubicBezTo>
                    <a:pt x="35" y="78"/>
                    <a:pt x="35" y="78"/>
                    <a:pt x="35" y="78"/>
                  </a:cubicBezTo>
                  <a:cubicBezTo>
                    <a:pt x="40" y="90"/>
                    <a:pt x="48" y="91"/>
                    <a:pt x="54" y="92"/>
                  </a:cubicBezTo>
                  <a:cubicBezTo>
                    <a:pt x="54" y="96"/>
                    <a:pt x="54" y="96"/>
                    <a:pt x="54" y="96"/>
                  </a:cubicBezTo>
                  <a:cubicBezTo>
                    <a:pt x="46" y="96"/>
                    <a:pt x="46" y="96"/>
                    <a:pt x="46" y="96"/>
                  </a:cubicBezTo>
                  <a:cubicBezTo>
                    <a:pt x="46" y="104"/>
                    <a:pt x="57" y="109"/>
                    <a:pt x="64" y="108"/>
                  </a:cubicBezTo>
                  <a:cubicBezTo>
                    <a:pt x="64" y="114"/>
                    <a:pt x="64" y="114"/>
                    <a:pt x="64" y="114"/>
                  </a:cubicBezTo>
                  <a:cubicBezTo>
                    <a:pt x="60" y="115"/>
                    <a:pt x="60" y="115"/>
                    <a:pt x="60" y="115"/>
                  </a:cubicBezTo>
                  <a:cubicBezTo>
                    <a:pt x="81" y="146"/>
                    <a:pt x="81" y="146"/>
                    <a:pt x="81" y="146"/>
                  </a:cubicBezTo>
                  <a:cubicBezTo>
                    <a:pt x="103" y="117"/>
                    <a:pt x="103" y="117"/>
                    <a:pt x="103" y="117"/>
                  </a:cubicBezTo>
                  <a:cubicBezTo>
                    <a:pt x="98" y="114"/>
                    <a:pt x="98" y="114"/>
                    <a:pt x="98" y="114"/>
                  </a:cubicBezTo>
                  <a:cubicBezTo>
                    <a:pt x="99" y="107"/>
                    <a:pt x="99" y="107"/>
                    <a:pt x="99" y="107"/>
                  </a:cubicBezTo>
                  <a:cubicBezTo>
                    <a:pt x="105" y="108"/>
                    <a:pt x="111" y="106"/>
                    <a:pt x="115" y="97"/>
                  </a:cubicBezTo>
                  <a:cubicBezTo>
                    <a:pt x="114" y="95"/>
                    <a:pt x="99" y="99"/>
                    <a:pt x="112" y="92"/>
                  </a:cubicBezTo>
                  <a:cubicBezTo>
                    <a:pt x="120" y="91"/>
                    <a:pt x="125" y="85"/>
                    <a:pt x="131" y="79"/>
                  </a:cubicBezTo>
                  <a:cubicBezTo>
                    <a:pt x="119" y="79"/>
                    <a:pt x="119" y="79"/>
                    <a:pt x="119" y="79"/>
                  </a:cubicBezTo>
                  <a:cubicBezTo>
                    <a:pt x="117" y="78"/>
                    <a:pt x="116" y="76"/>
                    <a:pt x="117" y="75"/>
                  </a:cubicBezTo>
                  <a:cubicBezTo>
                    <a:pt x="125" y="74"/>
                    <a:pt x="137" y="70"/>
                    <a:pt x="141" y="59"/>
                  </a:cubicBezTo>
                  <a:cubicBezTo>
                    <a:pt x="125" y="58"/>
                    <a:pt x="125" y="58"/>
                    <a:pt x="125" y="58"/>
                  </a:cubicBezTo>
                  <a:cubicBezTo>
                    <a:pt x="122" y="57"/>
                    <a:pt x="123" y="55"/>
                    <a:pt x="124" y="54"/>
                  </a:cubicBezTo>
                  <a:cubicBezTo>
                    <a:pt x="134" y="54"/>
                    <a:pt x="145" y="50"/>
                    <a:pt x="154" y="43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3" name="íŝḻiḍè"/>
            <p:cNvSpPr/>
            <p:nvPr/>
          </p:nvSpPr>
          <p:spPr bwMode="auto">
            <a:xfrm>
              <a:off x="8856" y="1941"/>
              <a:ext cx="231" cy="183"/>
            </a:xfrm>
            <a:custGeom>
              <a:avLst/>
              <a:gdLst>
                <a:gd name="T0" fmla="*/ 6 w 41"/>
                <a:gd name="T1" fmla="*/ 15 h 32"/>
                <a:gd name="T2" fmla="*/ 9 w 41"/>
                <a:gd name="T3" fmla="*/ 16 h 32"/>
                <a:gd name="T4" fmla="*/ 37 w 41"/>
                <a:gd name="T5" fmla="*/ 18 h 32"/>
                <a:gd name="T6" fmla="*/ 41 w 41"/>
                <a:gd name="T7" fmla="*/ 16 h 32"/>
                <a:gd name="T8" fmla="*/ 32 w 41"/>
                <a:gd name="T9" fmla="*/ 0 h 32"/>
                <a:gd name="T10" fmla="*/ 28 w 41"/>
                <a:gd name="T11" fmla="*/ 1 h 32"/>
                <a:gd name="T12" fmla="*/ 35 w 41"/>
                <a:gd name="T13" fmla="*/ 14 h 32"/>
                <a:gd name="T14" fmla="*/ 30 w 41"/>
                <a:gd name="T15" fmla="*/ 13 h 32"/>
                <a:gd name="T16" fmla="*/ 4 w 41"/>
                <a:gd name="T17" fmla="*/ 12 h 32"/>
                <a:gd name="T18" fmla="*/ 0 w 41"/>
                <a:gd name="T19" fmla="*/ 14 h 32"/>
                <a:gd name="T20" fmla="*/ 10 w 41"/>
                <a:gd name="T21" fmla="*/ 32 h 32"/>
                <a:gd name="T22" fmla="*/ 14 w 41"/>
                <a:gd name="T23" fmla="*/ 30 h 32"/>
                <a:gd name="T24" fmla="*/ 6 w 41"/>
                <a:gd name="T25" fmla="*/ 15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" h="32">
                  <a:moveTo>
                    <a:pt x="6" y="15"/>
                  </a:moveTo>
                  <a:cubicBezTo>
                    <a:pt x="9" y="16"/>
                    <a:pt x="9" y="16"/>
                    <a:pt x="9" y="16"/>
                  </a:cubicBezTo>
                  <a:cubicBezTo>
                    <a:pt x="37" y="18"/>
                    <a:pt x="37" y="18"/>
                    <a:pt x="37" y="18"/>
                  </a:cubicBezTo>
                  <a:cubicBezTo>
                    <a:pt x="41" y="16"/>
                    <a:pt x="41" y="16"/>
                    <a:pt x="41" y="16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28" y="1"/>
                    <a:pt x="28" y="1"/>
                    <a:pt x="28" y="1"/>
                  </a:cubicBezTo>
                  <a:cubicBezTo>
                    <a:pt x="35" y="14"/>
                    <a:pt x="35" y="14"/>
                    <a:pt x="35" y="14"/>
                  </a:cubicBezTo>
                  <a:cubicBezTo>
                    <a:pt x="34" y="14"/>
                    <a:pt x="32" y="14"/>
                    <a:pt x="30" y="13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4" y="30"/>
                    <a:pt x="14" y="30"/>
                    <a:pt x="14" y="30"/>
                  </a:cubicBezTo>
                  <a:lnTo>
                    <a:pt x="6" y="15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11" name="îS1iďê"/>
            <p:cNvSpPr/>
            <p:nvPr/>
          </p:nvSpPr>
          <p:spPr bwMode="auto">
            <a:xfrm>
              <a:off x="8918" y="2054"/>
              <a:ext cx="226" cy="176"/>
            </a:xfrm>
            <a:custGeom>
              <a:avLst/>
              <a:gdLst>
                <a:gd name="T0" fmla="*/ 128 w 131"/>
                <a:gd name="T1" fmla="*/ 46 h 102"/>
                <a:gd name="T2" fmla="*/ 85 w 131"/>
                <a:gd name="T3" fmla="*/ 66 h 102"/>
                <a:gd name="T4" fmla="*/ 66 w 131"/>
                <a:gd name="T5" fmla="*/ 30 h 102"/>
                <a:gd name="T6" fmla="*/ 108 w 131"/>
                <a:gd name="T7" fmla="*/ 10 h 102"/>
                <a:gd name="T8" fmla="*/ 105 w 131"/>
                <a:gd name="T9" fmla="*/ 0 h 102"/>
                <a:gd name="T10" fmla="*/ 0 w 131"/>
                <a:gd name="T11" fmla="*/ 46 h 102"/>
                <a:gd name="T12" fmla="*/ 7 w 131"/>
                <a:gd name="T13" fmla="*/ 56 h 102"/>
                <a:gd name="T14" fmla="*/ 56 w 131"/>
                <a:gd name="T15" fmla="*/ 33 h 102"/>
                <a:gd name="T16" fmla="*/ 72 w 131"/>
                <a:gd name="T17" fmla="*/ 73 h 102"/>
                <a:gd name="T18" fmla="*/ 23 w 131"/>
                <a:gd name="T19" fmla="*/ 92 h 102"/>
                <a:gd name="T20" fmla="*/ 30 w 131"/>
                <a:gd name="T21" fmla="*/ 102 h 102"/>
                <a:gd name="T22" fmla="*/ 131 w 131"/>
                <a:gd name="T23" fmla="*/ 56 h 102"/>
                <a:gd name="T24" fmla="*/ 128 w 131"/>
                <a:gd name="T25" fmla="*/ 46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1" h="102">
                  <a:moveTo>
                    <a:pt x="128" y="46"/>
                  </a:moveTo>
                  <a:lnTo>
                    <a:pt x="85" y="66"/>
                  </a:lnTo>
                  <a:lnTo>
                    <a:pt x="66" y="30"/>
                  </a:lnTo>
                  <a:lnTo>
                    <a:pt x="108" y="10"/>
                  </a:lnTo>
                  <a:lnTo>
                    <a:pt x="105" y="0"/>
                  </a:lnTo>
                  <a:lnTo>
                    <a:pt x="0" y="46"/>
                  </a:lnTo>
                  <a:lnTo>
                    <a:pt x="7" y="56"/>
                  </a:lnTo>
                  <a:lnTo>
                    <a:pt x="56" y="33"/>
                  </a:lnTo>
                  <a:lnTo>
                    <a:pt x="72" y="73"/>
                  </a:lnTo>
                  <a:lnTo>
                    <a:pt x="23" y="92"/>
                  </a:lnTo>
                  <a:lnTo>
                    <a:pt x="30" y="102"/>
                  </a:lnTo>
                  <a:lnTo>
                    <a:pt x="131" y="56"/>
                  </a:lnTo>
                  <a:lnTo>
                    <a:pt x="128" y="46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13" name="i$ḷíḓe"/>
            <p:cNvSpPr/>
            <p:nvPr/>
          </p:nvSpPr>
          <p:spPr bwMode="auto">
            <a:xfrm>
              <a:off x="8980" y="2173"/>
              <a:ext cx="226" cy="176"/>
            </a:xfrm>
            <a:custGeom>
              <a:avLst/>
              <a:gdLst>
                <a:gd name="T0" fmla="*/ 72 w 131"/>
                <a:gd name="T1" fmla="*/ 76 h 102"/>
                <a:gd name="T2" fmla="*/ 85 w 131"/>
                <a:gd name="T3" fmla="*/ 69 h 102"/>
                <a:gd name="T4" fmla="*/ 66 w 131"/>
                <a:gd name="T5" fmla="*/ 30 h 102"/>
                <a:gd name="T6" fmla="*/ 98 w 131"/>
                <a:gd name="T7" fmla="*/ 17 h 102"/>
                <a:gd name="T8" fmla="*/ 118 w 131"/>
                <a:gd name="T9" fmla="*/ 56 h 102"/>
                <a:gd name="T10" fmla="*/ 131 w 131"/>
                <a:gd name="T11" fmla="*/ 53 h 102"/>
                <a:gd name="T12" fmla="*/ 105 w 131"/>
                <a:gd name="T13" fmla="*/ 0 h 102"/>
                <a:gd name="T14" fmla="*/ 0 w 131"/>
                <a:gd name="T15" fmla="*/ 50 h 102"/>
                <a:gd name="T16" fmla="*/ 30 w 131"/>
                <a:gd name="T17" fmla="*/ 102 h 102"/>
                <a:gd name="T18" fmla="*/ 39 w 131"/>
                <a:gd name="T19" fmla="*/ 96 h 102"/>
                <a:gd name="T20" fmla="*/ 20 w 131"/>
                <a:gd name="T21" fmla="*/ 53 h 102"/>
                <a:gd name="T22" fmla="*/ 52 w 131"/>
                <a:gd name="T23" fmla="*/ 36 h 102"/>
                <a:gd name="T24" fmla="*/ 72 w 131"/>
                <a:gd name="T25" fmla="*/ 76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1" h="102">
                  <a:moveTo>
                    <a:pt x="72" y="76"/>
                  </a:moveTo>
                  <a:lnTo>
                    <a:pt x="85" y="69"/>
                  </a:lnTo>
                  <a:lnTo>
                    <a:pt x="66" y="30"/>
                  </a:lnTo>
                  <a:lnTo>
                    <a:pt x="98" y="17"/>
                  </a:lnTo>
                  <a:lnTo>
                    <a:pt x="118" y="56"/>
                  </a:lnTo>
                  <a:lnTo>
                    <a:pt x="131" y="53"/>
                  </a:lnTo>
                  <a:lnTo>
                    <a:pt x="105" y="0"/>
                  </a:lnTo>
                  <a:lnTo>
                    <a:pt x="0" y="50"/>
                  </a:lnTo>
                  <a:lnTo>
                    <a:pt x="30" y="102"/>
                  </a:lnTo>
                  <a:lnTo>
                    <a:pt x="39" y="96"/>
                  </a:lnTo>
                  <a:lnTo>
                    <a:pt x="20" y="53"/>
                  </a:lnTo>
                  <a:lnTo>
                    <a:pt x="52" y="36"/>
                  </a:lnTo>
                  <a:lnTo>
                    <a:pt x="72" y="76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21" name="îş1íḍé"/>
            <p:cNvSpPr/>
            <p:nvPr/>
          </p:nvSpPr>
          <p:spPr bwMode="auto">
            <a:xfrm>
              <a:off x="9070" y="2292"/>
              <a:ext cx="181" cy="131"/>
            </a:xfrm>
            <a:custGeom>
              <a:avLst/>
              <a:gdLst>
                <a:gd name="T0" fmla="*/ 32 w 32"/>
                <a:gd name="T1" fmla="*/ 3 h 23"/>
                <a:gd name="T2" fmla="*/ 30 w 32"/>
                <a:gd name="T3" fmla="*/ 0 h 23"/>
                <a:gd name="T4" fmla="*/ 13 w 32"/>
                <a:gd name="T5" fmla="*/ 16 h 23"/>
                <a:gd name="T6" fmla="*/ 10 w 32"/>
                <a:gd name="T7" fmla="*/ 19 h 23"/>
                <a:gd name="T8" fmla="*/ 7 w 32"/>
                <a:gd name="T9" fmla="*/ 20 h 23"/>
                <a:gd name="T10" fmla="*/ 5 w 32"/>
                <a:gd name="T11" fmla="*/ 19 h 23"/>
                <a:gd name="T12" fmla="*/ 4 w 32"/>
                <a:gd name="T13" fmla="*/ 16 h 23"/>
                <a:gd name="T14" fmla="*/ 7 w 32"/>
                <a:gd name="T15" fmla="*/ 11 h 23"/>
                <a:gd name="T16" fmla="*/ 5 w 32"/>
                <a:gd name="T17" fmla="*/ 10 h 23"/>
                <a:gd name="T18" fmla="*/ 0 w 32"/>
                <a:gd name="T19" fmla="*/ 16 h 23"/>
                <a:gd name="T20" fmla="*/ 2 w 32"/>
                <a:gd name="T21" fmla="*/ 21 h 23"/>
                <a:gd name="T22" fmla="*/ 6 w 32"/>
                <a:gd name="T23" fmla="*/ 23 h 23"/>
                <a:gd name="T24" fmla="*/ 10 w 32"/>
                <a:gd name="T25" fmla="*/ 22 h 23"/>
                <a:gd name="T26" fmla="*/ 15 w 32"/>
                <a:gd name="T27" fmla="*/ 18 h 23"/>
                <a:gd name="T28" fmla="*/ 32 w 32"/>
                <a:gd name="T29" fmla="*/ 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2" h="23">
                  <a:moveTo>
                    <a:pt x="32" y="3"/>
                  </a:moveTo>
                  <a:cubicBezTo>
                    <a:pt x="30" y="0"/>
                    <a:pt x="30" y="0"/>
                    <a:pt x="30" y="0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1" y="18"/>
                    <a:pt x="10" y="19"/>
                    <a:pt x="10" y="19"/>
                  </a:cubicBezTo>
                  <a:cubicBezTo>
                    <a:pt x="9" y="19"/>
                    <a:pt x="8" y="20"/>
                    <a:pt x="7" y="20"/>
                  </a:cubicBezTo>
                  <a:cubicBezTo>
                    <a:pt x="6" y="20"/>
                    <a:pt x="6" y="19"/>
                    <a:pt x="5" y="19"/>
                  </a:cubicBezTo>
                  <a:cubicBezTo>
                    <a:pt x="4" y="18"/>
                    <a:pt x="4" y="17"/>
                    <a:pt x="4" y="16"/>
                  </a:cubicBezTo>
                  <a:cubicBezTo>
                    <a:pt x="4" y="15"/>
                    <a:pt x="6" y="13"/>
                    <a:pt x="7" y="11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2" y="12"/>
                    <a:pt x="1" y="14"/>
                    <a:pt x="0" y="16"/>
                  </a:cubicBezTo>
                  <a:cubicBezTo>
                    <a:pt x="0" y="18"/>
                    <a:pt x="1" y="20"/>
                    <a:pt x="2" y="21"/>
                  </a:cubicBezTo>
                  <a:cubicBezTo>
                    <a:pt x="3" y="22"/>
                    <a:pt x="4" y="23"/>
                    <a:pt x="6" y="23"/>
                  </a:cubicBezTo>
                  <a:cubicBezTo>
                    <a:pt x="7" y="23"/>
                    <a:pt x="9" y="23"/>
                    <a:pt x="10" y="22"/>
                  </a:cubicBezTo>
                  <a:cubicBezTo>
                    <a:pt x="12" y="22"/>
                    <a:pt x="13" y="20"/>
                    <a:pt x="15" y="18"/>
                  </a:cubicBezTo>
                  <a:lnTo>
                    <a:pt x="32" y="3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22" name="išḻïde"/>
            <p:cNvSpPr/>
            <p:nvPr/>
          </p:nvSpPr>
          <p:spPr bwMode="auto">
            <a:xfrm>
              <a:off x="9154" y="2322"/>
              <a:ext cx="148" cy="147"/>
            </a:xfrm>
            <a:custGeom>
              <a:avLst/>
              <a:gdLst>
                <a:gd name="T0" fmla="*/ 79 w 86"/>
                <a:gd name="T1" fmla="*/ 0 h 85"/>
                <a:gd name="T2" fmla="*/ 0 w 86"/>
                <a:gd name="T3" fmla="*/ 79 h 85"/>
                <a:gd name="T4" fmla="*/ 7 w 86"/>
                <a:gd name="T5" fmla="*/ 85 h 85"/>
                <a:gd name="T6" fmla="*/ 86 w 86"/>
                <a:gd name="T7" fmla="*/ 6 h 85"/>
                <a:gd name="T8" fmla="*/ 79 w 86"/>
                <a:gd name="T9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" h="85">
                  <a:moveTo>
                    <a:pt x="79" y="0"/>
                  </a:moveTo>
                  <a:lnTo>
                    <a:pt x="0" y="79"/>
                  </a:lnTo>
                  <a:lnTo>
                    <a:pt x="7" y="85"/>
                  </a:lnTo>
                  <a:lnTo>
                    <a:pt x="86" y="6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23" name="ís1ïḓè"/>
            <p:cNvSpPr/>
            <p:nvPr/>
          </p:nvSpPr>
          <p:spPr bwMode="auto">
            <a:xfrm>
              <a:off x="9184" y="2361"/>
              <a:ext cx="181" cy="198"/>
            </a:xfrm>
            <a:custGeom>
              <a:avLst/>
              <a:gdLst>
                <a:gd name="T0" fmla="*/ 29 w 32"/>
                <a:gd name="T1" fmla="*/ 0 h 35"/>
                <a:gd name="T2" fmla="*/ 0 w 32"/>
                <a:gd name="T3" fmla="*/ 21 h 35"/>
                <a:gd name="T4" fmla="*/ 3 w 32"/>
                <a:gd name="T5" fmla="*/ 23 h 35"/>
                <a:gd name="T6" fmla="*/ 12 w 32"/>
                <a:gd name="T7" fmla="*/ 17 h 35"/>
                <a:gd name="T8" fmla="*/ 20 w 32"/>
                <a:gd name="T9" fmla="*/ 23 h 35"/>
                <a:gd name="T10" fmla="*/ 16 w 32"/>
                <a:gd name="T11" fmla="*/ 33 h 35"/>
                <a:gd name="T12" fmla="*/ 19 w 32"/>
                <a:gd name="T13" fmla="*/ 35 h 35"/>
                <a:gd name="T14" fmla="*/ 32 w 32"/>
                <a:gd name="T15" fmla="*/ 3 h 35"/>
                <a:gd name="T16" fmla="*/ 29 w 32"/>
                <a:gd name="T17" fmla="*/ 0 h 35"/>
                <a:gd name="T18" fmla="*/ 25 w 32"/>
                <a:gd name="T19" fmla="*/ 11 h 35"/>
                <a:gd name="T20" fmla="*/ 22 w 32"/>
                <a:gd name="T21" fmla="*/ 20 h 35"/>
                <a:gd name="T22" fmla="*/ 15 w 32"/>
                <a:gd name="T23" fmla="*/ 15 h 35"/>
                <a:gd name="T24" fmla="*/ 23 w 32"/>
                <a:gd name="T25" fmla="*/ 8 h 35"/>
                <a:gd name="T26" fmla="*/ 28 w 32"/>
                <a:gd name="T27" fmla="*/ 4 h 35"/>
                <a:gd name="T28" fmla="*/ 25 w 32"/>
                <a:gd name="T29" fmla="*/ 11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2" h="35">
                  <a:moveTo>
                    <a:pt x="29" y="0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3" y="23"/>
                    <a:pt x="3" y="23"/>
                    <a:pt x="3" y="23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9" y="35"/>
                    <a:pt x="19" y="35"/>
                    <a:pt x="19" y="35"/>
                  </a:cubicBezTo>
                  <a:cubicBezTo>
                    <a:pt x="32" y="3"/>
                    <a:pt x="32" y="3"/>
                    <a:pt x="32" y="3"/>
                  </a:cubicBezTo>
                  <a:lnTo>
                    <a:pt x="29" y="0"/>
                  </a:lnTo>
                  <a:close/>
                  <a:moveTo>
                    <a:pt x="25" y="11"/>
                  </a:moveTo>
                  <a:cubicBezTo>
                    <a:pt x="22" y="20"/>
                    <a:pt x="22" y="20"/>
                    <a:pt x="22" y="20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5" y="7"/>
                    <a:pt x="27" y="6"/>
                    <a:pt x="28" y="4"/>
                  </a:cubicBezTo>
                  <a:cubicBezTo>
                    <a:pt x="28" y="6"/>
                    <a:pt x="27" y="8"/>
                    <a:pt x="25" y="11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24" name="ïṩlïďê"/>
            <p:cNvSpPr/>
            <p:nvPr/>
          </p:nvSpPr>
          <p:spPr bwMode="auto">
            <a:xfrm>
              <a:off x="9313" y="2394"/>
              <a:ext cx="198" cy="216"/>
            </a:xfrm>
            <a:custGeom>
              <a:avLst/>
              <a:gdLst>
                <a:gd name="T0" fmla="*/ 108 w 115"/>
                <a:gd name="T1" fmla="*/ 27 h 125"/>
                <a:gd name="T2" fmla="*/ 62 w 115"/>
                <a:gd name="T3" fmla="*/ 102 h 125"/>
                <a:gd name="T4" fmla="*/ 69 w 115"/>
                <a:gd name="T5" fmla="*/ 7 h 125"/>
                <a:gd name="T6" fmla="*/ 59 w 115"/>
                <a:gd name="T7" fmla="*/ 0 h 125"/>
                <a:gd name="T8" fmla="*/ 0 w 115"/>
                <a:gd name="T9" fmla="*/ 96 h 125"/>
                <a:gd name="T10" fmla="*/ 10 w 115"/>
                <a:gd name="T11" fmla="*/ 99 h 125"/>
                <a:gd name="T12" fmla="*/ 56 w 115"/>
                <a:gd name="T13" fmla="*/ 27 h 125"/>
                <a:gd name="T14" fmla="*/ 49 w 115"/>
                <a:gd name="T15" fmla="*/ 122 h 125"/>
                <a:gd name="T16" fmla="*/ 59 w 115"/>
                <a:gd name="T17" fmla="*/ 125 h 125"/>
                <a:gd name="T18" fmla="*/ 115 w 115"/>
                <a:gd name="T19" fmla="*/ 33 h 125"/>
                <a:gd name="T20" fmla="*/ 108 w 115"/>
                <a:gd name="T21" fmla="*/ 27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5" h="125">
                  <a:moveTo>
                    <a:pt x="108" y="27"/>
                  </a:moveTo>
                  <a:lnTo>
                    <a:pt x="62" y="102"/>
                  </a:lnTo>
                  <a:lnTo>
                    <a:pt x="69" y="7"/>
                  </a:lnTo>
                  <a:lnTo>
                    <a:pt x="59" y="0"/>
                  </a:lnTo>
                  <a:lnTo>
                    <a:pt x="0" y="96"/>
                  </a:lnTo>
                  <a:lnTo>
                    <a:pt x="10" y="99"/>
                  </a:lnTo>
                  <a:lnTo>
                    <a:pt x="56" y="27"/>
                  </a:lnTo>
                  <a:lnTo>
                    <a:pt x="49" y="122"/>
                  </a:lnTo>
                  <a:lnTo>
                    <a:pt x="59" y="125"/>
                  </a:lnTo>
                  <a:lnTo>
                    <a:pt x="115" y="33"/>
                  </a:lnTo>
                  <a:lnTo>
                    <a:pt x="108" y="27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25" name="íSliḋê"/>
            <p:cNvSpPr/>
            <p:nvPr/>
          </p:nvSpPr>
          <p:spPr bwMode="auto">
            <a:xfrm>
              <a:off x="9472" y="2458"/>
              <a:ext cx="140" cy="191"/>
            </a:xfrm>
            <a:custGeom>
              <a:avLst/>
              <a:gdLst>
                <a:gd name="T0" fmla="*/ 19 w 25"/>
                <a:gd name="T1" fmla="*/ 1 h 34"/>
                <a:gd name="T2" fmla="*/ 13 w 25"/>
                <a:gd name="T3" fmla="*/ 1 h 34"/>
                <a:gd name="T4" fmla="*/ 8 w 25"/>
                <a:gd name="T5" fmla="*/ 5 h 34"/>
                <a:gd name="T6" fmla="*/ 3 w 25"/>
                <a:gd name="T7" fmla="*/ 13 h 34"/>
                <a:gd name="T8" fmla="*/ 1 w 25"/>
                <a:gd name="T9" fmla="*/ 22 h 34"/>
                <a:gd name="T10" fmla="*/ 2 w 25"/>
                <a:gd name="T11" fmla="*/ 29 h 34"/>
                <a:gd name="T12" fmla="*/ 6 w 25"/>
                <a:gd name="T13" fmla="*/ 33 h 34"/>
                <a:gd name="T14" fmla="*/ 11 w 25"/>
                <a:gd name="T15" fmla="*/ 33 h 34"/>
                <a:gd name="T16" fmla="*/ 17 w 25"/>
                <a:gd name="T17" fmla="*/ 31 h 34"/>
                <a:gd name="T18" fmla="*/ 21 w 25"/>
                <a:gd name="T19" fmla="*/ 20 h 34"/>
                <a:gd name="T20" fmla="*/ 13 w 25"/>
                <a:gd name="T21" fmla="*/ 17 h 34"/>
                <a:gd name="T22" fmla="*/ 11 w 25"/>
                <a:gd name="T23" fmla="*/ 20 h 34"/>
                <a:gd name="T24" fmla="*/ 17 w 25"/>
                <a:gd name="T25" fmla="*/ 22 h 34"/>
                <a:gd name="T26" fmla="*/ 15 w 25"/>
                <a:gd name="T27" fmla="*/ 28 h 34"/>
                <a:gd name="T28" fmla="*/ 12 w 25"/>
                <a:gd name="T29" fmla="*/ 29 h 34"/>
                <a:gd name="T30" fmla="*/ 8 w 25"/>
                <a:gd name="T31" fmla="*/ 29 h 34"/>
                <a:gd name="T32" fmla="*/ 5 w 25"/>
                <a:gd name="T33" fmla="*/ 26 h 34"/>
                <a:gd name="T34" fmla="*/ 4 w 25"/>
                <a:gd name="T35" fmla="*/ 21 h 34"/>
                <a:gd name="T36" fmla="*/ 6 w 25"/>
                <a:gd name="T37" fmla="*/ 14 h 34"/>
                <a:gd name="T38" fmla="*/ 9 w 25"/>
                <a:gd name="T39" fmla="*/ 8 h 34"/>
                <a:gd name="T40" fmla="*/ 11 w 25"/>
                <a:gd name="T41" fmla="*/ 5 h 34"/>
                <a:gd name="T42" fmla="*/ 15 w 25"/>
                <a:gd name="T43" fmla="*/ 4 h 34"/>
                <a:gd name="T44" fmla="*/ 18 w 25"/>
                <a:gd name="T45" fmla="*/ 4 h 34"/>
                <a:gd name="T46" fmla="*/ 20 w 25"/>
                <a:gd name="T47" fmla="*/ 6 h 34"/>
                <a:gd name="T48" fmla="*/ 21 w 25"/>
                <a:gd name="T49" fmla="*/ 9 h 34"/>
                <a:gd name="T50" fmla="*/ 21 w 25"/>
                <a:gd name="T51" fmla="*/ 13 h 34"/>
                <a:gd name="T52" fmla="*/ 24 w 25"/>
                <a:gd name="T53" fmla="*/ 13 h 34"/>
                <a:gd name="T54" fmla="*/ 24 w 25"/>
                <a:gd name="T55" fmla="*/ 7 h 34"/>
                <a:gd name="T56" fmla="*/ 23 w 25"/>
                <a:gd name="T57" fmla="*/ 3 h 34"/>
                <a:gd name="T58" fmla="*/ 19 w 25"/>
                <a:gd name="T59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5" h="34">
                  <a:moveTo>
                    <a:pt x="19" y="1"/>
                  </a:moveTo>
                  <a:cubicBezTo>
                    <a:pt x="18" y="0"/>
                    <a:pt x="15" y="0"/>
                    <a:pt x="13" y="1"/>
                  </a:cubicBezTo>
                  <a:cubicBezTo>
                    <a:pt x="11" y="1"/>
                    <a:pt x="9" y="3"/>
                    <a:pt x="8" y="5"/>
                  </a:cubicBezTo>
                  <a:cubicBezTo>
                    <a:pt x="6" y="7"/>
                    <a:pt x="4" y="10"/>
                    <a:pt x="3" y="13"/>
                  </a:cubicBezTo>
                  <a:cubicBezTo>
                    <a:pt x="2" y="16"/>
                    <a:pt x="1" y="19"/>
                    <a:pt x="1" y="22"/>
                  </a:cubicBezTo>
                  <a:cubicBezTo>
                    <a:pt x="0" y="25"/>
                    <a:pt x="1" y="27"/>
                    <a:pt x="2" y="29"/>
                  </a:cubicBezTo>
                  <a:cubicBezTo>
                    <a:pt x="3" y="31"/>
                    <a:pt x="4" y="32"/>
                    <a:pt x="6" y="33"/>
                  </a:cubicBezTo>
                  <a:cubicBezTo>
                    <a:pt x="8" y="34"/>
                    <a:pt x="9" y="34"/>
                    <a:pt x="11" y="33"/>
                  </a:cubicBezTo>
                  <a:cubicBezTo>
                    <a:pt x="13" y="33"/>
                    <a:pt x="15" y="32"/>
                    <a:pt x="17" y="31"/>
                  </a:cubicBezTo>
                  <a:cubicBezTo>
                    <a:pt x="21" y="20"/>
                    <a:pt x="21" y="20"/>
                    <a:pt x="21" y="20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4" y="29"/>
                    <a:pt x="13" y="29"/>
                    <a:pt x="12" y="29"/>
                  </a:cubicBezTo>
                  <a:cubicBezTo>
                    <a:pt x="10" y="30"/>
                    <a:pt x="9" y="30"/>
                    <a:pt x="8" y="29"/>
                  </a:cubicBezTo>
                  <a:cubicBezTo>
                    <a:pt x="6" y="29"/>
                    <a:pt x="5" y="28"/>
                    <a:pt x="5" y="26"/>
                  </a:cubicBezTo>
                  <a:cubicBezTo>
                    <a:pt x="4" y="25"/>
                    <a:pt x="3" y="23"/>
                    <a:pt x="4" y="21"/>
                  </a:cubicBezTo>
                  <a:cubicBezTo>
                    <a:pt x="4" y="19"/>
                    <a:pt x="4" y="17"/>
                    <a:pt x="6" y="14"/>
                  </a:cubicBezTo>
                  <a:cubicBezTo>
                    <a:pt x="7" y="12"/>
                    <a:pt x="8" y="10"/>
                    <a:pt x="9" y="8"/>
                  </a:cubicBezTo>
                  <a:cubicBezTo>
                    <a:pt x="10" y="7"/>
                    <a:pt x="11" y="6"/>
                    <a:pt x="11" y="5"/>
                  </a:cubicBezTo>
                  <a:cubicBezTo>
                    <a:pt x="12" y="5"/>
                    <a:pt x="13" y="4"/>
                    <a:pt x="15" y="4"/>
                  </a:cubicBezTo>
                  <a:cubicBezTo>
                    <a:pt x="16" y="4"/>
                    <a:pt x="17" y="4"/>
                    <a:pt x="18" y="4"/>
                  </a:cubicBezTo>
                  <a:cubicBezTo>
                    <a:pt x="19" y="5"/>
                    <a:pt x="20" y="5"/>
                    <a:pt x="20" y="6"/>
                  </a:cubicBezTo>
                  <a:cubicBezTo>
                    <a:pt x="21" y="7"/>
                    <a:pt x="21" y="8"/>
                    <a:pt x="21" y="9"/>
                  </a:cubicBezTo>
                  <a:cubicBezTo>
                    <a:pt x="22" y="10"/>
                    <a:pt x="21" y="11"/>
                    <a:pt x="21" y="13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4" y="11"/>
                    <a:pt x="25" y="9"/>
                    <a:pt x="24" y="7"/>
                  </a:cubicBezTo>
                  <a:cubicBezTo>
                    <a:pt x="24" y="6"/>
                    <a:pt x="24" y="4"/>
                    <a:pt x="23" y="3"/>
                  </a:cubicBezTo>
                  <a:cubicBezTo>
                    <a:pt x="22" y="2"/>
                    <a:pt x="21" y="1"/>
                    <a:pt x="19" y="1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26" name="ísļîdè"/>
            <p:cNvSpPr/>
            <p:nvPr/>
          </p:nvSpPr>
          <p:spPr bwMode="auto">
            <a:xfrm>
              <a:off x="9686" y="2463"/>
              <a:ext cx="112" cy="193"/>
            </a:xfrm>
            <a:custGeom>
              <a:avLst/>
              <a:gdLst>
                <a:gd name="T0" fmla="*/ 17 w 20"/>
                <a:gd name="T1" fmla="*/ 19 h 34"/>
                <a:gd name="T2" fmla="*/ 15 w 20"/>
                <a:gd name="T3" fmla="*/ 27 h 34"/>
                <a:gd name="T4" fmla="*/ 10 w 20"/>
                <a:gd name="T5" fmla="*/ 30 h 34"/>
                <a:gd name="T6" fmla="*/ 7 w 20"/>
                <a:gd name="T7" fmla="*/ 29 h 34"/>
                <a:gd name="T8" fmla="*/ 4 w 20"/>
                <a:gd name="T9" fmla="*/ 25 h 34"/>
                <a:gd name="T10" fmla="*/ 4 w 20"/>
                <a:gd name="T11" fmla="*/ 19 h 34"/>
                <a:gd name="T12" fmla="*/ 4 w 20"/>
                <a:gd name="T13" fmla="*/ 0 h 34"/>
                <a:gd name="T14" fmla="*/ 0 w 20"/>
                <a:gd name="T15" fmla="*/ 0 h 34"/>
                <a:gd name="T16" fmla="*/ 0 w 20"/>
                <a:gd name="T17" fmla="*/ 19 h 34"/>
                <a:gd name="T18" fmla="*/ 1 w 20"/>
                <a:gd name="T19" fmla="*/ 27 h 34"/>
                <a:gd name="T20" fmla="*/ 5 w 20"/>
                <a:gd name="T21" fmla="*/ 32 h 34"/>
                <a:gd name="T22" fmla="*/ 10 w 20"/>
                <a:gd name="T23" fmla="*/ 34 h 34"/>
                <a:gd name="T24" fmla="*/ 16 w 20"/>
                <a:gd name="T25" fmla="*/ 32 h 34"/>
                <a:gd name="T26" fmla="*/ 19 w 20"/>
                <a:gd name="T27" fmla="*/ 27 h 34"/>
                <a:gd name="T28" fmla="*/ 20 w 20"/>
                <a:gd name="T29" fmla="*/ 19 h 34"/>
                <a:gd name="T30" fmla="*/ 20 w 20"/>
                <a:gd name="T31" fmla="*/ 0 h 34"/>
                <a:gd name="T32" fmla="*/ 17 w 20"/>
                <a:gd name="T33" fmla="*/ 0 h 34"/>
                <a:gd name="T34" fmla="*/ 17 w 20"/>
                <a:gd name="T35" fmla="*/ 19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0" h="34">
                  <a:moveTo>
                    <a:pt x="17" y="19"/>
                  </a:moveTo>
                  <a:cubicBezTo>
                    <a:pt x="17" y="23"/>
                    <a:pt x="16" y="26"/>
                    <a:pt x="15" y="27"/>
                  </a:cubicBezTo>
                  <a:cubicBezTo>
                    <a:pt x="14" y="29"/>
                    <a:pt x="13" y="30"/>
                    <a:pt x="10" y="30"/>
                  </a:cubicBezTo>
                  <a:cubicBezTo>
                    <a:pt x="9" y="30"/>
                    <a:pt x="8" y="29"/>
                    <a:pt x="7" y="29"/>
                  </a:cubicBezTo>
                  <a:cubicBezTo>
                    <a:pt x="6" y="28"/>
                    <a:pt x="5" y="27"/>
                    <a:pt x="4" y="25"/>
                  </a:cubicBezTo>
                  <a:cubicBezTo>
                    <a:pt x="4" y="24"/>
                    <a:pt x="4" y="22"/>
                    <a:pt x="4" y="19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3"/>
                    <a:pt x="1" y="25"/>
                    <a:pt x="1" y="27"/>
                  </a:cubicBezTo>
                  <a:cubicBezTo>
                    <a:pt x="2" y="29"/>
                    <a:pt x="3" y="31"/>
                    <a:pt x="5" y="32"/>
                  </a:cubicBezTo>
                  <a:cubicBezTo>
                    <a:pt x="6" y="33"/>
                    <a:pt x="8" y="34"/>
                    <a:pt x="10" y="34"/>
                  </a:cubicBezTo>
                  <a:cubicBezTo>
                    <a:pt x="13" y="34"/>
                    <a:pt x="15" y="33"/>
                    <a:pt x="16" y="32"/>
                  </a:cubicBezTo>
                  <a:cubicBezTo>
                    <a:pt x="18" y="31"/>
                    <a:pt x="19" y="29"/>
                    <a:pt x="19" y="27"/>
                  </a:cubicBezTo>
                  <a:cubicBezTo>
                    <a:pt x="20" y="25"/>
                    <a:pt x="20" y="22"/>
                    <a:pt x="20" y="19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17" y="0"/>
                    <a:pt x="17" y="0"/>
                    <a:pt x="17" y="0"/>
                  </a:cubicBezTo>
                  <a:lnTo>
                    <a:pt x="17" y="19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27" name="îSlíḋé"/>
            <p:cNvSpPr/>
            <p:nvPr/>
          </p:nvSpPr>
          <p:spPr bwMode="auto">
            <a:xfrm>
              <a:off x="9815" y="2446"/>
              <a:ext cx="136" cy="198"/>
            </a:xfrm>
            <a:custGeom>
              <a:avLst/>
              <a:gdLst>
                <a:gd name="T0" fmla="*/ 53 w 79"/>
                <a:gd name="T1" fmla="*/ 0 h 115"/>
                <a:gd name="T2" fmla="*/ 62 w 79"/>
                <a:gd name="T3" fmla="*/ 86 h 115"/>
                <a:gd name="T4" fmla="*/ 10 w 79"/>
                <a:gd name="T5" fmla="*/ 3 h 115"/>
                <a:gd name="T6" fmla="*/ 0 w 79"/>
                <a:gd name="T7" fmla="*/ 7 h 115"/>
                <a:gd name="T8" fmla="*/ 13 w 79"/>
                <a:gd name="T9" fmla="*/ 115 h 115"/>
                <a:gd name="T10" fmla="*/ 23 w 79"/>
                <a:gd name="T11" fmla="*/ 115 h 115"/>
                <a:gd name="T12" fmla="*/ 13 w 79"/>
                <a:gd name="T13" fmla="*/ 30 h 115"/>
                <a:gd name="T14" fmla="*/ 66 w 79"/>
                <a:gd name="T15" fmla="*/ 109 h 115"/>
                <a:gd name="T16" fmla="*/ 79 w 79"/>
                <a:gd name="T17" fmla="*/ 109 h 115"/>
                <a:gd name="T18" fmla="*/ 62 w 79"/>
                <a:gd name="T19" fmla="*/ 0 h 115"/>
                <a:gd name="T20" fmla="*/ 53 w 79"/>
                <a:gd name="T21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9" h="115">
                  <a:moveTo>
                    <a:pt x="53" y="0"/>
                  </a:moveTo>
                  <a:lnTo>
                    <a:pt x="62" y="86"/>
                  </a:lnTo>
                  <a:lnTo>
                    <a:pt x="10" y="3"/>
                  </a:lnTo>
                  <a:lnTo>
                    <a:pt x="0" y="7"/>
                  </a:lnTo>
                  <a:lnTo>
                    <a:pt x="13" y="115"/>
                  </a:lnTo>
                  <a:lnTo>
                    <a:pt x="23" y="115"/>
                  </a:lnTo>
                  <a:lnTo>
                    <a:pt x="13" y="30"/>
                  </a:lnTo>
                  <a:lnTo>
                    <a:pt x="66" y="109"/>
                  </a:lnTo>
                  <a:lnTo>
                    <a:pt x="79" y="109"/>
                  </a:lnTo>
                  <a:lnTo>
                    <a:pt x="62" y="0"/>
                  </a:lnTo>
                  <a:lnTo>
                    <a:pt x="53" y="0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28" name="íŝ1ïḓê"/>
            <p:cNvSpPr/>
            <p:nvPr/>
          </p:nvSpPr>
          <p:spPr bwMode="auto">
            <a:xfrm>
              <a:off x="9934" y="2411"/>
              <a:ext cx="79" cy="188"/>
            </a:xfrm>
            <a:custGeom>
              <a:avLst/>
              <a:gdLst>
                <a:gd name="T0" fmla="*/ 0 w 46"/>
                <a:gd name="T1" fmla="*/ 4 h 109"/>
                <a:gd name="T2" fmla="*/ 36 w 46"/>
                <a:gd name="T3" fmla="*/ 109 h 109"/>
                <a:gd name="T4" fmla="*/ 46 w 46"/>
                <a:gd name="T5" fmla="*/ 106 h 109"/>
                <a:gd name="T6" fmla="*/ 10 w 46"/>
                <a:gd name="T7" fmla="*/ 0 h 109"/>
                <a:gd name="T8" fmla="*/ 0 w 46"/>
                <a:gd name="T9" fmla="*/ 4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109">
                  <a:moveTo>
                    <a:pt x="0" y="4"/>
                  </a:moveTo>
                  <a:lnTo>
                    <a:pt x="36" y="109"/>
                  </a:lnTo>
                  <a:lnTo>
                    <a:pt x="46" y="106"/>
                  </a:lnTo>
                  <a:lnTo>
                    <a:pt x="10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29" name="ï$ľíḑè"/>
            <p:cNvSpPr/>
            <p:nvPr/>
          </p:nvSpPr>
          <p:spPr bwMode="auto">
            <a:xfrm>
              <a:off x="9962" y="2372"/>
              <a:ext cx="136" cy="205"/>
            </a:xfrm>
            <a:custGeom>
              <a:avLst/>
              <a:gdLst>
                <a:gd name="T0" fmla="*/ 17 w 24"/>
                <a:gd name="T1" fmla="*/ 1 h 36"/>
                <a:gd name="T2" fmla="*/ 20 w 24"/>
                <a:gd name="T3" fmla="*/ 26 h 36"/>
                <a:gd name="T4" fmla="*/ 21 w 24"/>
                <a:gd name="T5" fmla="*/ 32 h 36"/>
                <a:gd name="T6" fmla="*/ 18 w 24"/>
                <a:gd name="T7" fmla="*/ 27 h 36"/>
                <a:gd name="T8" fmla="*/ 3 w 24"/>
                <a:gd name="T9" fmla="*/ 7 h 36"/>
                <a:gd name="T10" fmla="*/ 0 w 24"/>
                <a:gd name="T11" fmla="*/ 8 h 36"/>
                <a:gd name="T12" fmla="*/ 21 w 24"/>
                <a:gd name="T13" fmla="*/ 36 h 36"/>
                <a:gd name="T14" fmla="*/ 24 w 24"/>
                <a:gd name="T15" fmla="*/ 35 h 36"/>
                <a:gd name="T16" fmla="*/ 19 w 24"/>
                <a:gd name="T17" fmla="*/ 0 h 36"/>
                <a:gd name="T18" fmla="*/ 17 w 24"/>
                <a:gd name="T19" fmla="*/ 1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" h="36">
                  <a:moveTo>
                    <a:pt x="17" y="1"/>
                  </a:moveTo>
                  <a:cubicBezTo>
                    <a:pt x="20" y="26"/>
                    <a:pt x="20" y="26"/>
                    <a:pt x="20" y="26"/>
                  </a:cubicBezTo>
                  <a:cubicBezTo>
                    <a:pt x="20" y="28"/>
                    <a:pt x="21" y="30"/>
                    <a:pt x="21" y="32"/>
                  </a:cubicBezTo>
                  <a:cubicBezTo>
                    <a:pt x="20" y="30"/>
                    <a:pt x="19" y="29"/>
                    <a:pt x="18" y="2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21" y="36"/>
                    <a:pt x="21" y="36"/>
                    <a:pt x="21" y="36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19" y="0"/>
                    <a:pt x="19" y="0"/>
                    <a:pt x="19" y="0"/>
                  </a:cubicBezTo>
                  <a:lnTo>
                    <a:pt x="17" y="1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30" name="ïṧ1íḓè"/>
            <p:cNvSpPr/>
            <p:nvPr/>
          </p:nvSpPr>
          <p:spPr bwMode="auto">
            <a:xfrm>
              <a:off x="10086" y="2327"/>
              <a:ext cx="169" cy="193"/>
            </a:xfrm>
            <a:custGeom>
              <a:avLst/>
              <a:gdLst>
                <a:gd name="T0" fmla="*/ 62 w 98"/>
                <a:gd name="T1" fmla="*/ 99 h 112"/>
                <a:gd name="T2" fmla="*/ 40 w 98"/>
                <a:gd name="T3" fmla="*/ 66 h 112"/>
                <a:gd name="T4" fmla="*/ 66 w 98"/>
                <a:gd name="T5" fmla="*/ 49 h 112"/>
                <a:gd name="T6" fmla="*/ 59 w 98"/>
                <a:gd name="T7" fmla="*/ 39 h 112"/>
                <a:gd name="T8" fmla="*/ 33 w 98"/>
                <a:gd name="T9" fmla="*/ 56 h 112"/>
                <a:gd name="T10" fmla="*/ 13 w 98"/>
                <a:gd name="T11" fmla="*/ 26 h 112"/>
                <a:gd name="T12" fmla="*/ 40 w 98"/>
                <a:gd name="T13" fmla="*/ 10 h 112"/>
                <a:gd name="T14" fmla="*/ 33 w 98"/>
                <a:gd name="T15" fmla="*/ 0 h 112"/>
                <a:gd name="T16" fmla="*/ 0 w 98"/>
                <a:gd name="T17" fmla="*/ 20 h 112"/>
                <a:gd name="T18" fmla="*/ 62 w 98"/>
                <a:gd name="T19" fmla="*/ 112 h 112"/>
                <a:gd name="T20" fmla="*/ 98 w 98"/>
                <a:gd name="T21" fmla="*/ 92 h 112"/>
                <a:gd name="T22" fmla="*/ 89 w 98"/>
                <a:gd name="T23" fmla="*/ 79 h 112"/>
                <a:gd name="T24" fmla="*/ 62 w 98"/>
                <a:gd name="T25" fmla="*/ 99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8" h="112">
                  <a:moveTo>
                    <a:pt x="62" y="99"/>
                  </a:moveTo>
                  <a:lnTo>
                    <a:pt x="40" y="66"/>
                  </a:lnTo>
                  <a:lnTo>
                    <a:pt x="66" y="49"/>
                  </a:lnTo>
                  <a:lnTo>
                    <a:pt x="59" y="39"/>
                  </a:lnTo>
                  <a:lnTo>
                    <a:pt x="33" y="56"/>
                  </a:lnTo>
                  <a:lnTo>
                    <a:pt x="13" y="26"/>
                  </a:lnTo>
                  <a:lnTo>
                    <a:pt x="40" y="10"/>
                  </a:lnTo>
                  <a:lnTo>
                    <a:pt x="33" y="0"/>
                  </a:lnTo>
                  <a:lnTo>
                    <a:pt x="0" y="20"/>
                  </a:lnTo>
                  <a:lnTo>
                    <a:pt x="62" y="112"/>
                  </a:lnTo>
                  <a:lnTo>
                    <a:pt x="98" y="92"/>
                  </a:lnTo>
                  <a:lnTo>
                    <a:pt x="89" y="79"/>
                  </a:lnTo>
                  <a:lnTo>
                    <a:pt x="62" y="99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31" name="işļïḑê"/>
            <p:cNvSpPr/>
            <p:nvPr/>
          </p:nvSpPr>
          <p:spPr bwMode="auto">
            <a:xfrm>
              <a:off x="10165" y="2265"/>
              <a:ext cx="204" cy="193"/>
            </a:xfrm>
            <a:custGeom>
              <a:avLst/>
              <a:gdLst>
                <a:gd name="T0" fmla="*/ 22 w 36"/>
                <a:gd name="T1" fmla="*/ 16 h 34"/>
                <a:gd name="T2" fmla="*/ 20 w 36"/>
                <a:gd name="T3" fmla="*/ 16 h 34"/>
                <a:gd name="T4" fmla="*/ 22 w 36"/>
                <a:gd name="T5" fmla="*/ 11 h 34"/>
                <a:gd name="T6" fmla="*/ 19 w 36"/>
                <a:gd name="T7" fmla="*/ 5 h 34"/>
                <a:gd name="T8" fmla="*/ 15 w 36"/>
                <a:gd name="T9" fmla="*/ 2 h 34"/>
                <a:gd name="T10" fmla="*/ 12 w 36"/>
                <a:gd name="T11" fmla="*/ 0 h 34"/>
                <a:gd name="T12" fmla="*/ 8 w 36"/>
                <a:gd name="T13" fmla="*/ 2 h 34"/>
                <a:gd name="T14" fmla="*/ 0 w 36"/>
                <a:gd name="T15" fmla="*/ 7 h 34"/>
                <a:gd name="T16" fmla="*/ 21 w 36"/>
                <a:gd name="T17" fmla="*/ 34 h 34"/>
                <a:gd name="T18" fmla="*/ 23 w 36"/>
                <a:gd name="T19" fmla="*/ 33 h 34"/>
                <a:gd name="T20" fmla="*/ 14 w 36"/>
                <a:gd name="T21" fmla="*/ 21 h 34"/>
                <a:gd name="T22" fmla="*/ 16 w 36"/>
                <a:gd name="T23" fmla="*/ 19 h 34"/>
                <a:gd name="T24" fmla="*/ 18 w 36"/>
                <a:gd name="T25" fmla="*/ 18 h 34"/>
                <a:gd name="T26" fmla="*/ 19 w 36"/>
                <a:gd name="T27" fmla="*/ 18 h 34"/>
                <a:gd name="T28" fmla="*/ 22 w 36"/>
                <a:gd name="T29" fmla="*/ 19 h 34"/>
                <a:gd name="T30" fmla="*/ 26 w 36"/>
                <a:gd name="T31" fmla="*/ 22 h 34"/>
                <a:gd name="T32" fmla="*/ 33 w 36"/>
                <a:gd name="T33" fmla="*/ 26 h 34"/>
                <a:gd name="T34" fmla="*/ 36 w 36"/>
                <a:gd name="T35" fmla="*/ 24 h 34"/>
                <a:gd name="T36" fmla="*/ 27 w 36"/>
                <a:gd name="T37" fmla="*/ 19 h 34"/>
                <a:gd name="T38" fmla="*/ 22 w 36"/>
                <a:gd name="T39" fmla="*/ 16 h 34"/>
                <a:gd name="T40" fmla="*/ 18 w 36"/>
                <a:gd name="T41" fmla="*/ 12 h 34"/>
                <a:gd name="T42" fmla="*/ 16 w 36"/>
                <a:gd name="T43" fmla="*/ 14 h 34"/>
                <a:gd name="T44" fmla="*/ 12 w 36"/>
                <a:gd name="T45" fmla="*/ 18 h 34"/>
                <a:gd name="T46" fmla="*/ 5 w 36"/>
                <a:gd name="T47" fmla="*/ 9 h 34"/>
                <a:gd name="T48" fmla="*/ 10 w 36"/>
                <a:gd name="T49" fmla="*/ 5 h 34"/>
                <a:gd name="T50" fmla="*/ 14 w 36"/>
                <a:gd name="T51" fmla="*/ 4 h 34"/>
                <a:gd name="T52" fmla="*/ 17 w 36"/>
                <a:gd name="T53" fmla="*/ 7 h 34"/>
                <a:gd name="T54" fmla="*/ 18 w 36"/>
                <a:gd name="T55" fmla="*/ 10 h 34"/>
                <a:gd name="T56" fmla="*/ 18 w 36"/>
                <a:gd name="T57" fmla="*/ 1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6" h="34">
                  <a:moveTo>
                    <a:pt x="22" y="16"/>
                  </a:moveTo>
                  <a:cubicBezTo>
                    <a:pt x="22" y="16"/>
                    <a:pt x="21" y="16"/>
                    <a:pt x="20" y="16"/>
                  </a:cubicBezTo>
                  <a:cubicBezTo>
                    <a:pt x="21" y="14"/>
                    <a:pt x="22" y="13"/>
                    <a:pt x="22" y="11"/>
                  </a:cubicBezTo>
                  <a:cubicBezTo>
                    <a:pt x="22" y="9"/>
                    <a:pt x="21" y="7"/>
                    <a:pt x="19" y="5"/>
                  </a:cubicBezTo>
                  <a:cubicBezTo>
                    <a:pt x="18" y="4"/>
                    <a:pt x="17" y="3"/>
                    <a:pt x="15" y="2"/>
                  </a:cubicBezTo>
                  <a:cubicBezTo>
                    <a:pt x="14" y="1"/>
                    <a:pt x="13" y="0"/>
                    <a:pt x="12" y="0"/>
                  </a:cubicBezTo>
                  <a:cubicBezTo>
                    <a:pt x="11" y="0"/>
                    <a:pt x="9" y="1"/>
                    <a:pt x="8" y="2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21" y="34"/>
                    <a:pt x="21" y="34"/>
                    <a:pt x="21" y="34"/>
                  </a:cubicBezTo>
                  <a:cubicBezTo>
                    <a:pt x="23" y="33"/>
                    <a:pt x="23" y="33"/>
                    <a:pt x="23" y="33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7" y="19"/>
                    <a:pt x="17" y="18"/>
                    <a:pt x="18" y="18"/>
                  </a:cubicBezTo>
                  <a:cubicBezTo>
                    <a:pt x="18" y="18"/>
                    <a:pt x="19" y="18"/>
                    <a:pt x="19" y="18"/>
                  </a:cubicBezTo>
                  <a:cubicBezTo>
                    <a:pt x="20" y="18"/>
                    <a:pt x="21" y="19"/>
                    <a:pt x="22" y="19"/>
                  </a:cubicBezTo>
                  <a:cubicBezTo>
                    <a:pt x="23" y="20"/>
                    <a:pt x="24" y="21"/>
                    <a:pt x="26" y="22"/>
                  </a:cubicBezTo>
                  <a:cubicBezTo>
                    <a:pt x="33" y="26"/>
                    <a:pt x="33" y="26"/>
                    <a:pt x="33" y="26"/>
                  </a:cubicBezTo>
                  <a:cubicBezTo>
                    <a:pt x="36" y="24"/>
                    <a:pt x="36" y="24"/>
                    <a:pt x="36" y="24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25" y="18"/>
                    <a:pt x="24" y="17"/>
                    <a:pt x="22" y="16"/>
                  </a:cubicBezTo>
                  <a:close/>
                  <a:moveTo>
                    <a:pt x="18" y="12"/>
                  </a:moveTo>
                  <a:cubicBezTo>
                    <a:pt x="18" y="13"/>
                    <a:pt x="17" y="14"/>
                    <a:pt x="16" y="14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1" y="4"/>
                    <a:pt x="13" y="4"/>
                    <a:pt x="14" y="4"/>
                  </a:cubicBezTo>
                  <a:cubicBezTo>
                    <a:pt x="15" y="5"/>
                    <a:pt x="16" y="6"/>
                    <a:pt x="17" y="7"/>
                  </a:cubicBezTo>
                  <a:cubicBezTo>
                    <a:pt x="18" y="8"/>
                    <a:pt x="18" y="9"/>
                    <a:pt x="18" y="10"/>
                  </a:cubicBezTo>
                  <a:cubicBezTo>
                    <a:pt x="19" y="11"/>
                    <a:pt x="19" y="11"/>
                    <a:pt x="18" y="12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32" name="îŝ1îdé"/>
            <p:cNvSpPr/>
            <p:nvPr/>
          </p:nvSpPr>
          <p:spPr bwMode="auto">
            <a:xfrm>
              <a:off x="10262" y="2203"/>
              <a:ext cx="191" cy="152"/>
            </a:xfrm>
            <a:custGeom>
              <a:avLst/>
              <a:gdLst>
                <a:gd name="T0" fmla="*/ 28 w 34"/>
                <a:gd name="T1" fmla="*/ 10 h 27"/>
                <a:gd name="T2" fmla="*/ 24 w 34"/>
                <a:gd name="T3" fmla="*/ 8 h 27"/>
                <a:gd name="T4" fmla="*/ 19 w 34"/>
                <a:gd name="T5" fmla="*/ 9 h 27"/>
                <a:gd name="T6" fmla="*/ 14 w 34"/>
                <a:gd name="T7" fmla="*/ 12 h 27"/>
                <a:gd name="T8" fmla="*/ 10 w 34"/>
                <a:gd name="T9" fmla="*/ 14 h 27"/>
                <a:gd name="T10" fmla="*/ 7 w 34"/>
                <a:gd name="T11" fmla="*/ 13 h 27"/>
                <a:gd name="T12" fmla="*/ 4 w 34"/>
                <a:gd name="T13" fmla="*/ 10 h 27"/>
                <a:gd name="T14" fmla="*/ 5 w 34"/>
                <a:gd name="T15" fmla="*/ 6 h 27"/>
                <a:gd name="T16" fmla="*/ 9 w 34"/>
                <a:gd name="T17" fmla="*/ 4 h 27"/>
                <a:gd name="T18" fmla="*/ 14 w 34"/>
                <a:gd name="T19" fmla="*/ 5 h 27"/>
                <a:gd name="T20" fmla="*/ 15 w 34"/>
                <a:gd name="T21" fmla="*/ 3 h 27"/>
                <a:gd name="T22" fmla="*/ 10 w 34"/>
                <a:gd name="T23" fmla="*/ 1 h 27"/>
                <a:gd name="T24" fmla="*/ 5 w 34"/>
                <a:gd name="T25" fmla="*/ 1 h 27"/>
                <a:gd name="T26" fmla="*/ 2 w 34"/>
                <a:gd name="T27" fmla="*/ 4 h 27"/>
                <a:gd name="T28" fmla="*/ 0 w 34"/>
                <a:gd name="T29" fmla="*/ 8 h 27"/>
                <a:gd name="T30" fmla="*/ 2 w 34"/>
                <a:gd name="T31" fmla="*/ 13 h 27"/>
                <a:gd name="T32" fmla="*/ 5 w 34"/>
                <a:gd name="T33" fmla="*/ 16 h 27"/>
                <a:gd name="T34" fmla="*/ 9 w 34"/>
                <a:gd name="T35" fmla="*/ 18 h 27"/>
                <a:gd name="T36" fmla="*/ 14 w 34"/>
                <a:gd name="T37" fmla="*/ 17 h 27"/>
                <a:gd name="T38" fmla="*/ 18 w 34"/>
                <a:gd name="T39" fmla="*/ 15 h 27"/>
                <a:gd name="T40" fmla="*/ 21 w 34"/>
                <a:gd name="T41" fmla="*/ 12 h 27"/>
                <a:gd name="T42" fmla="*/ 24 w 34"/>
                <a:gd name="T43" fmla="*/ 11 h 27"/>
                <a:gd name="T44" fmla="*/ 27 w 34"/>
                <a:gd name="T45" fmla="*/ 12 h 27"/>
                <a:gd name="T46" fmla="*/ 29 w 34"/>
                <a:gd name="T47" fmla="*/ 14 h 27"/>
                <a:gd name="T48" fmla="*/ 30 w 34"/>
                <a:gd name="T49" fmla="*/ 17 h 27"/>
                <a:gd name="T50" fmla="*/ 29 w 34"/>
                <a:gd name="T51" fmla="*/ 20 h 27"/>
                <a:gd name="T52" fmla="*/ 26 w 34"/>
                <a:gd name="T53" fmla="*/ 22 h 27"/>
                <a:gd name="T54" fmla="*/ 23 w 34"/>
                <a:gd name="T55" fmla="*/ 23 h 27"/>
                <a:gd name="T56" fmla="*/ 19 w 34"/>
                <a:gd name="T57" fmla="*/ 22 h 27"/>
                <a:gd name="T58" fmla="*/ 17 w 34"/>
                <a:gd name="T59" fmla="*/ 24 h 27"/>
                <a:gd name="T60" fmla="*/ 23 w 34"/>
                <a:gd name="T61" fmla="*/ 26 h 27"/>
                <a:gd name="T62" fmla="*/ 29 w 34"/>
                <a:gd name="T63" fmla="*/ 26 h 27"/>
                <a:gd name="T64" fmla="*/ 33 w 34"/>
                <a:gd name="T65" fmla="*/ 22 h 27"/>
                <a:gd name="T66" fmla="*/ 34 w 34"/>
                <a:gd name="T67" fmla="*/ 18 h 27"/>
                <a:gd name="T68" fmla="*/ 32 w 34"/>
                <a:gd name="T69" fmla="*/ 13 h 27"/>
                <a:gd name="T70" fmla="*/ 28 w 34"/>
                <a:gd name="T71" fmla="*/ 1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4" h="27">
                  <a:moveTo>
                    <a:pt x="28" y="10"/>
                  </a:moveTo>
                  <a:cubicBezTo>
                    <a:pt x="27" y="9"/>
                    <a:pt x="25" y="8"/>
                    <a:pt x="24" y="8"/>
                  </a:cubicBezTo>
                  <a:cubicBezTo>
                    <a:pt x="22" y="8"/>
                    <a:pt x="20" y="8"/>
                    <a:pt x="19" y="9"/>
                  </a:cubicBezTo>
                  <a:cubicBezTo>
                    <a:pt x="18" y="9"/>
                    <a:pt x="16" y="10"/>
                    <a:pt x="14" y="12"/>
                  </a:cubicBezTo>
                  <a:cubicBezTo>
                    <a:pt x="12" y="13"/>
                    <a:pt x="11" y="14"/>
                    <a:pt x="10" y="14"/>
                  </a:cubicBezTo>
                  <a:cubicBezTo>
                    <a:pt x="9" y="14"/>
                    <a:pt x="8" y="14"/>
                    <a:pt x="7" y="13"/>
                  </a:cubicBezTo>
                  <a:cubicBezTo>
                    <a:pt x="5" y="13"/>
                    <a:pt x="5" y="12"/>
                    <a:pt x="4" y="10"/>
                  </a:cubicBezTo>
                  <a:cubicBezTo>
                    <a:pt x="4" y="9"/>
                    <a:pt x="4" y="8"/>
                    <a:pt x="5" y="6"/>
                  </a:cubicBezTo>
                  <a:cubicBezTo>
                    <a:pt x="6" y="5"/>
                    <a:pt x="7" y="4"/>
                    <a:pt x="9" y="4"/>
                  </a:cubicBezTo>
                  <a:cubicBezTo>
                    <a:pt x="10" y="4"/>
                    <a:pt x="12" y="4"/>
                    <a:pt x="14" y="5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3" y="2"/>
                    <a:pt x="12" y="1"/>
                    <a:pt x="10" y="1"/>
                  </a:cubicBezTo>
                  <a:cubicBezTo>
                    <a:pt x="8" y="0"/>
                    <a:pt x="6" y="1"/>
                    <a:pt x="5" y="1"/>
                  </a:cubicBezTo>
                  <a:cubicBezTo>
                    <a:pt x="4" y="2"/>
                    <a:pt x="2" y="3"/>
                    <a:pt x="2" y="4"/>
                  </a:cubicBezTo>
                  <a:cubicBezTo>
                    <a:pt x="1" y="6"/>
                    <a:pt x="0" y="7"/>
                    <a:pt x="0" y="8"/>
                  </a:cubicBezTo>
                  <a:cubicBezTo>
                    <a:pt x="0" y="10"/>
                    <a:pt x="1" y="11"/>
                    <a:pt x="2" y="13"/>
                  </a:cubicBezTo>
                  <a:cubicBezTo>
                    <a:pt x="3" y="14"/>
                    <a:pt x="4" y="15"/>
                    <a:pt x="5" y="16"/>
                  </a:cubicBezTo>
                  <a:cubicBezTo>
                    <a:pt x="7" y="17"/>
                    <a:pt x="8" y="17"/>
                    <a:pt x="9" y="18"/>
                  </a:cubicBezTo>
                  <a:cubicBezTo>
                    <a:pt x="11" y="18"/>
                    <a:pt x="12" y="18"/>
                    <a:pt x="14" y="17"/>
                  </a:cubicBezTo>
                  <a:cubicBezTo>
                    <a:pt x="15" y="17"/>
                    <a:pt x="16" y="16"/>
                    <a:pt x="18" y="15"/>
                  </a:cubicBezTo>
                  <a:cubicBezTo>
                    <a:pt x="20" y="13"/>
                    <a:pt x="21" y="12"/>
                    <a:pt x="21" y="12"/>
                  </a:cubicBezTo>
                  <a:cubicBezTo>
                    <a:pt x="22" y="12"/>
                    <a:pt x="23" y="11"/>
                    <a:pt x="24" y="11"/>
                  </a:cubicBezTo>
                  <a:cubicBezTo>
                    <a:pt x="25" y="11"/>
                    <a:pt x="26" y="12"/>
                    <a:pt x="27" y="12"/>
                  </a:cubicBezTo>
                  <a:cubicBezTo>
                    <a:pt x="28" y="13"/>
                    <a:pt x="29" y="14"/>
                    <a:pt x="29" y="14"/>
                  </a:cubicBezTo>
                  <a:cubicBezTo>
                    <a:pt x="30" y="15"/>
                    <a:pt x="30" y="16"/>
                    <a:pt x="30" y="17"/>
                  </a:cubicBezTo>
                  <a:cubicBezTo>
                    <a:pt x="30" y="18"/>
                    <a:pt x="30" y="19"/>
                    <a:pt x="29" y="20"/>
                  </a:cubicBezTo>
                  <a:cubicBezTo>
                    <a:pt x="28" y="21"/>
                    <a:pt x="27" y="22"/>
                    <a:pt x="26" y="22"/>
                  </a:cubicBezTo>
                  <a:cubicBezTo>
                    <a:pt x="25" y="23"/>
                    <a:pt x="24" y="23"/>
                    <a:pt x="23" y="23"/>
                  </a:cubicBezTo>
                  <a:cubicBezTo>
                    <a:pt x="21" y="23"/>
                    <a:pt x="20" y="22"/>
                    <a:pt x="19" y="22"/>
                  </a:cubicBezTo>
                  <a:cubicBezTo>
                    <a:pt x="17" y="24"/>
                    <a:pt x="17" y="24"/>
                    <a:pt x="17" y="24"/>
                  </a:cubicBezTo>
                  <a:cubicBezTo>
                    <a:pt x="19" y="25"/>
                    <a:pt x="21" y="26"/>
                    <a:pt x="23" y="26"/>
                  </a:cubicBezTo>
                  <a:cubicBezTo>
                    <a:pt x="25" y="27"/>
                    <a:pt x="27" y="26"/>
                    <a:pt x="29" y="26"/>
                  </a:cubicBezTo>
                  <a:cubicBezTo>
                    <a:pt x="30" y="25"/>
                    <a:pt x="31" y="24"/>
                    <a:pt x="33" y="22"/>
                  </a:cubicBezTo>
                  <a:cubicBezTo>
                    <a:pt x="33" y="21"/>
                    <a:pt x="34" y="19"/>
                    <a:pt x="34" y="18"/>
                  </a:cubicBezTo>
                  <a:cubicBezTo>
                    <a:pt x="34" y="16"/>
                    <a:pt x="33" y="15"/>
                    <a:pt x="32" y="13"/>
                  </a:cubicBezTo>
                  <a:cubicBezTo>
                    <a:pt x="31" y="12"/>
                    <a:pt x="30" y="11"/>
                    <a:pt x="28" y="10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33" name="iṩlîḍe"/>
            <p:cNvSpPr/>
            <p:nvPr/>
          </p:nvSpPr>
          <p:spPr bwMode="auto">
            <a:xfrm>
              <a:off x="10324" y="2141"/>
              <a:ext cx="186" cy="107"/>
            </a:xfrm>
            <a:custGeom>
              <a:avLst/>
              <a:gdLst>
                <a:gd name="T0" fmla="*/ 0 w 108"/>
                <a:gd name="T1" fmla="*/ 9 h 62"/>
                <a:gd name="T2" fmla="*/ 101 w 108"/>
                <a:gd name="T3" fmla="*/ 62 h 62"/>
                <a:gd name="T4" fmla="*/ 108 w 108"/>
                <a:gd name="T5" fmla="*/ 52 h 62"/>
                <a:gd name="T6" fmla="*/ 6 w 108"/>
                <a:gd name="T7" fmla="*/ 0 h 62"/>
                <a:gd name="T8" fmla="*/ 0 w 108"/>
                <a:gd name="T9" fmla="*/ 9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" h="62">
                  <a:moveTo>
                    <a:pt x="0" y="9"/>
                  </a:moveTo>
                  <a:lnTo>
                    <a:pt x="101" y="62"/>
                  </a:lnTo>
                  <a:lnTo>
                    <a:pt x="108" y="52"/>
                  </a:lnTo>
                  <a:lnTo>
                    <a:pt x="6" y="0"/>
                  </a:lnTo>
                  <a:lnTo>
                    <a:pt x="0" y="9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34" name="ïṣlíḋe"/>
            <p:cNvSpPr/>
            <p:nvPr/>
          </p:nvSpPr>
          <p:spPr bwMode="auto">
            <a:xfrm>
              <a:off x="10351" y="2027"/>
              <a:ext cx="204" cy="136"/>
            </a:xfrm>
            <a:custGeom>
              <a:avLst/>
              <a:gdLst>
                <a:gd name="T0" fmla="*/ 39 w 118"/>
                <a:gd name="T1" fmla="*/ 6 h 79"/>
                <a:gd name="T2" fmla="*/ 26 w 118"/>
                <a:gd name="T3" fmla="*/ 0 h 79"/>
                <a:gd name="T4" fmla="*/ 0 w 118"/>
                <a:gd name="T5" fmla="*/ 52 h 79"/>
                <a:gd name="T6" fmla="*/ 13 w 118"/>
                <a:gd name="T7" fmla="*/ 59 h 79"/>
                <a:gd name="T8" fmla="*/ 23 w 118"/>
                <a:gd name="T9" fmla="*/ 36 h 79"/>
                <a:gd name="T10" fmla="*/ 115 w 118"/>
                <a:gd name="T11" fmla="*/ 79 h 79"/>
                <a:gd name="T12" fmla="*/ 118 w 118"/>
                <a:gd name="T13" fmla="*/ 69 h 79"/>
                <a:gd name="T14" fmla="*/ 26 w 118"/>
                <a:gd name="T15" fmla="*/ 29 h 79"/>
                <a:gd name="T16" fmla="*/ 39 w 118"/>
                <a:gd name="T17" fmla="*/ 6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8" h="79">
                  <a:moveTo>
                    <a:pt x="39" y="6"/>
                  </a:moveTo>
                  <a:lnTo>
                    <a:pt x="26" y="0"/>
                  </a:lnTo>
                  <a:lnTo>
                    <a:pt x="0" y="52"/>
                  </a:lnTo>
                  <a:lnTo>
                    <a:pt x="13" y="59"/>
                  </a:lnTo>
                  <a:lnTo>
                    <a:pt x="23" y="36"/>
                  </a:lnTo>
                  <a:lnTo>
                    <a:pt x="115" y="79"/>
                  </a:lnTo>
                  <a:lnTo>
                    <a:pt x="118" y="69"/>
                  </a:lnTo>
                  <a:lnTo>
                    <a:pt x="26" y="29"/>
                  </a:lnTo>
                  <a:lnTo>
                    <a:pt x="39" y="6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35" name="ísļiďè"/>
            <p:cNvSpPr/>
            <p:nvPr/>
          </p:nvSpPr>
          <p:spPr bwMode="auto">
            <a:xfrm>
              <a:off x="9420" y="2186"/>
              <a:ext cx="97" cy="129"/>
            </a:xfrm>
            <a:custGeom>
              <a:avLst/>
              <a:gdLst>
                <a:gd name="T0" fmla="*/ 17 w 17"/>
                <a:gd name="T1" fmla="*/ 1 h 23"/>
                <a:gd name="T2" fmla="*/ 17 w 17"/>
                <a:gd name="T3" fmla="*/ 0 h 23"/>
                <a:gd name="T4" fmla="*/ 10 w 17"/>
                <a:gd name="T5" fmla="*/ 0 h 23"/>
                <a:gd name="T6" fmla="*/ 10 w 17"/>
                <a:gd name="T7" fmla="*/ 1 h 23"/>
                <a:gd name="T8" fmla="*/ 12 w 17"/>
                <a:gd name="T9" fmla="*/ 1 h 23"/>
                <a:gd name="T10" fmla="*/ 13 w 17"/>
                <a:gd name="T11" fmla="*/ 2 h 23"/>
                <a:gd name="T12" fmla="*/ 13 w 17"/>
                <a:gd name="T13" fmla="*/ 3 h 23"/>
                <a:gd name="T14" fmla="*/ 11 w 17"/>
                <a:gd name="T15" fmla="*/ 5 h 23"/>
                <a:gd name="T16" fmla="*/ 5 w 17"/>
                <a:gd name="T17" fmla="*/ 16 h 23"/>
                <a:gd name="T18" fmla="*/ 3 w 17"/>
                <a:gd name="T19" fmla="*/ 18 h 23"/>
                <a:gd name="T20" fmla="*/ 2 w 17"/>
                <a:gd name="T21" fmla="*/ 19 h 23"/>
                <a:gd name="T22" fmla="*/ 0 w 17"/>
                <a:gd name="T23" fmla="*/ 18 h 23"/>
                <a:gd name="T24" fmla="*/ 0 w 17"/>
                <a:gd name="T25" fmla="*/ 19 h 23"/>
                <a:gd name="T26" fmla="*/ 8 w 17"/>
                <a:gd name="T27" fmla="*/ 23 h 23"/>
                <a:gd name="T28" fmla="*/ 8 w 17"/>
                <a:gd name="T29" fmla="*/ 22 h 23"/>
                <a:gd name="T30" fmla="*/ 6 w 17"/>
                <a:gd name="T31" fmla="*/ 21 h 23"/>
                <a:gd name="T32" fmla="*/ 6 w 17"/>
                <a:gd name="T33" fmla="*/ 20 h 23"/>
                <a:gd name="T34" fmla="*/ 7 w 17"/>
                <a:gd name="T35" fmla="*/ 18 h 23"/>
                <a:gd name="T36" fmla="*/ 17 w 17"/>
                <a:gd name="T37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7" h="23">
                  <a:moveTo>
                    <a:pt x="17" y="1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1" y="1"/>
                    <a:pt x="12" y="1"/>
                    <a:pt x="12" y="1"/>
                  </a:cubicBezTo>
                  <a:cubicBezTo>
                    <a:pt x="12" y="1"/>
                    <a:pt x="13" y="1"/>
                    <a:pt x="13" y="2"/>
                  </a:cubicBezTo>
                  <a:cubicBezTo>
                    <a:pt x="13" y="2"/>
                    <a:pt x="13" y="2"/>
                    <a:pt x="13" y="3"/>
                  </a:cubicBezTo>
                  <a:cubicBezTo>
                    <a:pt x="13" y="3"/>
                    <a:pt x="12" y="4"/>
                    <a:pt x="11" y="5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4" y="18"/>
                    <a:pt x="4" y="18"/>
                    <a:pt x="3" y="18"/>
                  </a:cubicBezTo>
                  <a:cubicBezTo>
                    <a:pt x="3" y="19"/>
                    <a:pt x="3" y="19"/>
                    <a:pt x="2" y="19"/>
                  </a:cubicBezTo>
                  <a:cubicBezTo>
                    <a:pt x="2" y="19"/>
                    <a:pt x="1" y="18"/>
                    <a:pt x="0" y="18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7" y="22"/>
                    <a:pt x="7" y="21"/>
                    <a:pt x="6" y="21"/>
                  </a:cubicBezTo>
                  <a:cubicBezTo>
                    <a:pt x="6" y="21"/>
                    <a:pt x="6" y="20"/>
                    <a:pt x="6" y="20"/>
                  </a:cubicBezTo>
                  <a:cubicBezTo>
                    <a:pt x="6" y="20"/>
                    <a:pt x="7" y="19"/>
                    <a:pt x="7" y="18"/>
                  </a:cubicBezTo>
                  <a:lnTo>
                    <a:pt x="17" y="1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36" name="íṡlïde"/>
            <p:cNvSpPr/>
            <p:nvPr/>
          </p:nvSpPr>
          <p:spPr bwMode="auto">
            <a:xfrm>
              <a:off x="9601" y="2230"/>
              <a:ext cx="85" cy="141"/>
            </a:xfrm>
            <a:custGeom>
              <a:avLst/>
              <a:gdLst>
                <a:gd name="T0" fmla="*/ 9 w 15"/>
                <a:gd name="T1" fmla="*/ 1 h 25"/>
                <a:gd name="T2" fmla="*/ 4 w 15"/>
                <a:gd name="T3" fmla="*/ 2 h 25"/>
                <a:gd name="T4" fmla="*/ 2 w 15"/>
                <a:gd name="T5" fmla="*/ 5 h 25"/>
                <a:gd name="T6" fmla="*/ 2 w 15"/>
                <a:gd name="T7" fmla="*/ 8 h 25"/>
                <a:gd name="T8" fmla="*/ 5 w 15"/>
                <a:gd name="T9" fmla="*/ 12 h 25"/>
                <a:gd name="T10" fmla="*/ 1 w 15"/>
                <a:gd name="T11" fmla="*/ 15 h 25"/>
                <a:gd name="T12" fmla="*/ 0 w 15"/>
                <a:gd name="T13" fmla="*/ 18 h 25"/>
                <a:gd name="T14" fmla="*/ 1 w 15"/>
                <a:gd name="T15" fmla="*/ 22 h 25"/>
                <a:gd name="T16" fmla="*/ 6 w 15"/>
                <a:gd name="T17" fmla="*/ 25 h 25"/>
                <a:gd name="T18" fmla="*/ 11 w 15"/>
                <a:gd name="T19" fmla="*/ 24 h 25"/>
                <a:gd name="T20" fmla="*/ 14 w 15"/>
                <a:gd name="T21" fmla="*/ 20 h 25"/>
                <a:gd name="T22" fmla="*/ 13 w 15"/>
                <a:gd name="T23" fmla="*/ 16 h 25"/>
                <a:gd name="T24" fmla="*/ 9 w 15"/>
                <a:gd name="T25" fmla="*/ 12 h 25"/>
                <a:gd name="T26" fmla="*/ 14 w 15"/>
                <a:gd name="T27" fmla="*/ 9 h 25"/>
                <a:gd name="T28" fmla="*/ 15 w 15"/>
                <a:gd name="T29" fmla="*/ 7 h 25"/>
                <a:gd name="T30" fmla="*/ 14 w 15"/>
                <a:gd name="T31" fmla="*/ 3 h 25"/>
                <a:gd name="T32" fmla="*/ 9 w 15"/>
                <a:gd name="T33" fmla="*/ 1 h 25"/>
                <a:gd name="T34" fmla="*/ 11 w 15"/>
                <a:gd name="T35" fmla="*/ 19 h 25"/>
                <a:gd name="T36" fmla="*/ 11 w 15"/>
                <a:gd name="T37" fmla="*/ 21 h 25"/>
                <a:gd name="T38" fmla="*/ 10 w 15"/>
                <a:gd name="T39" fmla="*/ 23 h 25"/>
                <a:gd name="T40" fmla="*/ 6 w 15"/>
                <a:gd name="T41" fmla="*/ 24 h 25"/>
                <a:gd name="T42" fmla="*/ 3 w 15"/>
                <a:gd name="T43" fmla="*/ 22 h 25"/>
                <a:gd name="T44" fmla="*/ 3 w 15"/>
                <a:gd name="T45" fmla="*/ 18 h 25"/>
                <a:gd name="T46" fmla="*/ 4 w 15"/>
                <a:gd name="T47" fmla="*/ 15 h 25"/>
                <a:gd name="T48" fmla="*/ 6 w 15"/>
                <a:gd name="T49" fmla="*/ 13 h 25"/>
                <a:gd name="T50" fmla="*/ 11 w 15"/>
                <a:gd name="T51" fmla="*/ 19 h 25"/>
                <a:gd name="T52" fmla="*/ 12 w 15"/>
                <a:gd name="T53" fmla="*/ 8 h 25"/>
                <a:gd name="T54" fmla="*/ 8 w 15"/>
                <a:gd name="T55" fmla="*/ 11 h 25"/>
                <a:gd name="T56" fmla="*/ 6 w 15"/>
                <a:gd name="T57" fmla="*/ 8 h 25"/>
                <a:gd name="T58" fmla="*/ 5 w 15"/>
                <a:gd name="T59" fmla="*/ 6 h 25"/>
                <a:gd name="T60" fmla="*/ 5 w 15"/>
                <a:gd name="T61" fmla="*/ 5 h 25"/>
                <a:gd name="T62" fmla="*/ 6 w 15"/>
                <a:gd name="T63" fmla="*/ 2 h 25"/>
                <a:gd name="T64" fmla="*/ 9 w 15"/>
                <a:gd name="T65" fmla="*/ 2 h 25"/>
                <a:gd name="T66" fmla="*/ 12 w 15"/>
                <a:gd name="T67" fmla="*/ 3 h 25"/>
                <a:gd name="T68" fmla="*/ 12 w 15"/>
                <a:gd name="T69" fmla="*/ 6 h 25"/>
                <a:gd name="T70" fmla="*/ 12 w 15"/>
                <a:gd name="T71" fmla="*/ 8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5" h="25">
                  <a:moveTo>
                    <a:pt x="9" y="1"/>
                  </a:moveTo>
                  <a:cubicBezTo>
                    <a:pt x="7" y="0"/>
                    <a:pt x="6" y="1"/>
                    <a:pt x="4" y="2"/>
                  </a:cubicBezTo>
                  <a:cubicBezTo>
                    <a:pt x="3" y="3"/>
                    <a:pt x="2" y="4"/>
                    <a:pt x="2" y="5"/>
                  </a:cubicBezTo>
                  <a:cubicBezTo>
                    <a:pt x="2" y="6"/>
                    <a:pt x="2" y="7"/>
                    <a:pt x="2" y="8"/>
                  </a:cubicBezTo>
                  <a:cubicBezTo>
                    <a:pt x="3" y="9"/>
                    <a:pt x="4" y="11"/>
                    <a:pt x="5" y="12"/>
                  </a:cubicBezTo>
                  <a:cubicBezTo>
                    <a:pt x="4" y="13"/>
                    <a:pt x="2" y="14"/>
                    <a:pt x="1" y="15"/>
                  </a:cubicBezTo>
                  <a:cubicBezTo>
                    <a:pt x="0" y="16"/>
                    <a:pt x="0" y="17"/>
                    <a:pt x="0" y="18"/>
                  </a:cubicBezTo>
                  <a:cubicBezTo>
                    <a:pt x="0" y="19"/>
                    <a:pt x="0" y="21"/>
                    <a:pt x="1" y="22"/>
                  </a:cubicBezTo>
                  <a:cubicBezTo>
                    <a:pt x="2" y="24"/>
                    <a:pt x="4" y="24"/>
                    <a:pt x="6" y="25"/>
                  </a:cubicBezTo>
                  <a:cubicBezTo>
                    <a:pt x="8" y="25"/>
                    <a:pt x="10" y="25"/>
                    <a:pt x="11" y="24"/>
                  </a:cubicBezTo>
                  <a:cubicBezTo>
                    <a:pt x="13" y="23"/>
                    <a:pt x="14" y="21"/>
                    <a:pt x="14" y="20"/>
                  </a:cubicBezTo>
                  <a:cubicBezTo>
                    <a:pt x="14" y="18"/>
                    <a:pt x="14" y="17"/>
                    <a:pt x="13" y="16"/>
                  </a:cubicBezTo>
                  <a:cubicBezTo>
                    <a:pt x="12" y="15"/>
                    <a:pt x="11" y="14"/>
                    <a:pt x="9" y="12"/>
                  </a:cubicBezTo>
                  <a:cubicBezTo>
                    <a:pt x="11" y="11"/>
                    <a:pt x="13" y="10"/>
                    <a:pt x="14" y="9"/>
                  </a:cubicBezTo>
                  <a:cubicBezTo>
                    <a:pt x="14" y="8"/>
                    <a:pt x="15" y="7"/>
                    <a:pt x="15" y="7"/>
                  </a:cubicBezTo>
                  <a:cubicBezTo>
                    <a:pt x="15" y="5"/>
                    <a:pt x="15" y="4"/>
                    <a:pt x="14" y="3"/>
                  </a:cubicBezTo>
                  <a:cubicBezTo>
                    <a:pt x="13" y="2"/>
                    <a:pt x="11" y="1"/>
                    <a:pt x="9" y="1"/>
                  </a:cubicBezTo>
                  <a:close/>
                  <a:moveTo>
                    <a:pt x="11" y="19"/>
                  </a:moveTo>
                  <a:cubicBezTo>
                    <a:pt x="11" y="19"/>
                    <a:pt x="11" y="20"/>
                    <a:pt x="11" y="21"/>
                  </a:cubicBezTo>
                  <a:cubicBezTo>
                    <a:pt x="11" y="22"/>
                    <a:pt x="10" y="23"/>
                    <a:pt x="10" y="23"/>
                  </a:cubicBezTo>
                  <a:cubicBezTo>
                    <a:pt x="9" y="24"/>
                    <a:pt x="8" y="24"/>
                    <a:pt x="6" y="24"/>
                  </a:cubicBezTo>
                  <a:cubicBezTo>
                    <a:pt x="5" y="24"/>
                    <a:pt x="4" y="23"/>
                    <a:pt x="3" y="22"/>
                  </a:cubicBezTo>
                  <a:cubicBezTo>
                    <a:pt x="3" y="21"/>
                    <a:pt x="2" y="20"/>
                    <a:pt x="3" y="18"/>
                  </a:cubicBezTo>
                  <a:cubicBezTo>
                    <a:pt x="3" y="17"/>
                    <a:pt x="3" y="16"/>
                    <a:pt x="4" y="15"/>
                  </a:cubicBezTo>
                  <a:cubicBezTo>
                    <a:pt x="4" y="15"/>
                    <a:pt x="5" y="14"/>
                    <a:pt x="6" y="13"/>
                  </a:cubicBezTo>
                  <a:cubicBezTo>
                    <a:pt x="9" y="15"/>
                    <a:pt x="10" y="17"/>
                    <a:pt x="11" y="19"/>
                  </a:cubicBezTo>
                  <a:close/>
                  <a:moveTo>
                    <a:pt x="12" y="8"/>
                  </a:moveTo>
                  <a:cubicBezTo>
                    <a:pt x="11" y="9"/>
                    <a:pt x="10" y="10"/>
                    <a:pt x="8" y="11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5" y="8"/>
                    <a:pt x="5" y="7"/>
                    <a:pt x="5" y="6"/>
                  </a:cubicBezTo>
                  <a:cubicBezTo>
                    <a:pt x="5" y="6"/>
                    <a:pt x="4" y="5"/>
                    <a:pt x="5" y="5"/>
                  </a:cubicBezTo>
                  <a:cubicBezTo>
                    <a:pt x="5" y="4"/>
                    <a:pt x="5" y="3"/>
                    <a:pt x="6" y="2"/>
                  </a:cubicBezTo>
                  <a:cubicBezTo>
                    <a:pt x="7" y="2"/>
                    <a:pt x="8" y="2"/>
                    <a:pt x="9" y="2"/>
                  </a:cubicBezTo>
                  <a:cubicBezTo>
                    <a:pt x="10" y="2"/>
                    <a:pt x="11" y="2"/>
                    <a:pt x="12" y="3"/>
                  </a:cubicBezTo>
                  <a:cubicBezTo>
                    <a:pt x="12" y="4"/>
                    <a:pt x="13" y="5"/>
                    <a:pt x="12" y="6"/>
                  </a:cubicBezTo>
                  <a:cubicBezTo>
                    <a:pt x="12" y="7"/>
                    <a:pt x="12" y="8"/>
                    <a:pt x="12" y="8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37" name="iṩlide"/>
            <p:cNvSpPr/>
            <p:nvPr/>
          </p:nvSpPr>
          <p:spPr bwMode="auto">
            <a:xfrm>
              <a:off x="9775" y="2230"/>
              <a:ext cx="91" cy="148"/>
            </a:xfrm>
            <a:custGeom>
              <a:avLst/>
              <a:gdLst>
                <a:gd name="T0" fmla="*/ 15 w 16"/>
                <a:gd name="T1" fmla="*/ 16 h 26"/>
                <a:gd name="T2" fmla="*/ 15 w 16"/>
                <a:gd name="T3" fmla="*/ 9 h 26"/>
                <a:gd name="T4" fmla="*/ 12 w 16"/>
                <a:gd name="T5" fmla="*/ 2 h 26"/>
                <a:gd name="T6" fmla="*/ 6 w 16"/>
                <a:gd name="T7" fmla="*/ 1 h 26"/>
                <a:gd name="T8" fmla="*/ 1 w 16"/>
                <a:gd name="T9" fmla="*/ 4 h 26"/>
                <a:gd name="T10" fmla="*/ 0 w 16"/>
                <a:gd name="T11" fmla="*/ 10 h 26"/>
                <a:gd name="T12" fmla="*/ 3 w 16"/>
                <a:gd name="T13" fmla="*/ 15 h 26"/>
                <a:gd name="T14" fmla="*/ 8 w 16"/>
                <a:gd name="T15" fmla="*/ 16 h 26"/>
                <a:gd name="T16" fmla="*/ 12 w 16"/>
                <a:gd name="T17" fmla="*/ 13 h 26"/>
                <a:gd name="T18" fmla="*/ 11 w 16"/>
                <a:gd name="T19" fmla="*/ 19 h 26"/>
                <a:gd name="T20" fmla="*/ 8 w 16"/>
                <a:gd name="T21" fmla="*/ 23 h 26"/>
                <a:gd name="T22" fmla="*/ 4 w 16"/>
                <a:gd name="T23" fmla="*/ 25 h 26"/>
                <a:gd name="T24" fmla="*/ 4 w 16"/>
                <a:gd name="T25" fmla="*/ 26 h 26"/>
                <a:gd name="T26" fmla="*/ 5 w 16"/>
                <a:gd name="T27" fmla="*/ 26 h 26"/>
                <a:gd name="T28" fmla="*/ 11 w 16"/>
                <a:gd name="T29" fmla="*/ 23 h 26"/>
                <a:gd name="T30" fmla="*/ 15 w 16"/>
                <a:gd name="T31" fmla="*/ 16 h 26"/>
                <a:gd name="T32" fmla="*/ 11 w 16"/>
                <a:gd name="T33" fmla="*/ 13 h 26"/>
                <a:gd name="T34" fmla="*/ 9 w 16"/>
                <a:gd name="T35" fmla="*/ 14 h 26"/>
                <a:gd name="T36" fmla="*/ 6 w 16"/>
                <a:gd name="T37" fmla="*/ 13 h 26"/>
                <a:gd name="T38" fmla="*/ 3 w 16"/>
                <a:gd name="T39" fmla="*/ 8 h 26"/>
                <a:gd name="T40" fmla="*/ 3 w 16"/>
                <a:gd name="T41" fmla="*/ 4 h 26"/>
                <a:gd name="T42" fmla="*/ 6 w 16"/>
                <a:gd name="T43" fmla="*/ 2 h 26"/>
                <a:gd name="T44" fmla="*/ 8 w 16"/>
                <a:gd name="T45" fmla="*/ 2 h 26"/>
                <a:gd name="T46" fmla="*/ 11 w 16"/>
                <a:gd name="T47" fmla="*/ 5 h 26"/>
                <a:gd name="T48" fmla="*/ 12 w 16"/>
                <a:gd name="T49" fmla="*/ 8 h 26"/>
                <a:gd name="T50" fmla="*/ 12 w 16"/>
                <a:gd name="T51" fmla="*/ 12 h 26"/>
                <a:gd name="T52" fmla="*/ 11 w 16"/>
                <a:gd name="T53" fmla="*/ 1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" h="26">
                  <a:moveTo>
                    <a:pt x="15" y="16"/>
                  </a:moveTo>
                  <a:cubicBezTo>
                    <a:pt x="16" y="14"/>
                    <a:pt x="16" y="11"/>
                    <a:pt x="15" y="9"/>
                  </a:cubicBezTo>
                  <a:cubicBezTo>
                    <a:pt x="15" y="6"/>
                    <a:pt x="14" y="4"/>
                    <a:pt x="12" y="2"/>
                  </a:cubicBezTo>
                  <a:cubicBezTo>
                    <a:pt x="10" y="1"/>
                    <a:pt x="8" y="0"/>
                    <a:pt x="6" y="1"/>
                  </a:cubicBezTo>
                  <a:cubicBezTo>
                    <a:pt x="4" y="1"/>
                    <a:pt x="2" y="2"/>
                    <a:pt x="1" y="4"/>
                  </a:cubicBezTo>
                  <a:cubicBezTo>
                    <a:pt x="0" y="6"/>
                    <a:pt x="0" y="8"/>
                    <a:pt x="0" y="10"/>
                  </a:cubicBezTo>
                  <a:cubicBezTo>
                    <a:pt x="1" y="12"/>
                    <a:pt x="1" y="14"/>
                    <a:pt x="3" y="15"/>
                  </a:cubicBezTo>
                  <a:cubicBezTo>
                    <a:pt x="4" y="16"/>
                    <a:pt x="6" y="16"/>
                    <a:pt x="8" y="16"/>
                  </a:cubicBezTo>
                  <a:cubicBezTo>
                    <a:pt x="9" y="16"/>
                    <a:pt x="11" y="15"/>
                    <a:pt x="12" y="13"/>
                  </a:cubicBezTo>
                  <a:cubicBezTo>
                    <a:pt x="12" y="15"/>
                    <a:pt x="12" y="17"/>
                    <a:pt x="11" y="19"/>
                  </a:cubicBezTo>
                  <a:cubicBezTo>
                    <a:pt x="10" y="21"/>
                    <a:pt x="9" y="22"/>
                    <a:pt x="8" y="23"/>
                  </a:cubicBezTo>
                  <a:cubicBezTo>
                    <a:pt x="6" y="24"/>
                    <a:pt x="5" y="25"/>
                    <a:pt x="4" y="25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7" y="25"/>
                    <a:pt x="9" y="24"/>
                    <a:pt x="11" y="23"/>
                  </a:cubicBezTo>
                  <a:cubicBezTo>
                    <a:pt x="13" y="21"/>
                    <a:pt x="14" y="19"/>
                    <a:pt x="15" y="16"/>
                  </a:cubicBezTo>
                  <a:close/>
                  <a:moveTo>
                    <a:pt x="11" y="13"/>
                  </a:moveTo>
                  <a:cubicBezTo>
                    <a:pt x="10" y="14"/>
                    <a:pt x="9" y="14"/>
                    <a:pt x="9" y="14"/>
                  </a:cubicBezTo>
                  <a:cubicBezTo>
                    <a:pt x="8" y="14"/>
                    <a:pt x="7" y="14"/>
                    <a:pt x="6" y="13"/>
                  </a:cubicBezTo>
                  <a:cubicBezTo>
                    <a:pt x="4" y="12"/>
                    <a:pt x="3" y="10"/>
                    <a:pt x="3" y="8"/>
                  </a:cubicBezTo>
                  <a:cubicBezTo>
                    <a:pt x="3" y="6"/>
                    <a:pt x="3" y="5"/>
                    <a:pt x="3" y="4"/>
                  </a:cubicBezTo>
                  <a:cubicBezTo>
                    <a:pt x="4" y="3"/>
                    <a:pt x="5" y="2"/>
                    <a:pt x="6" y="2"/>
                  </a:cubicBezTo>
                  <a:cubicBezTo>
                    <a:pt x="7" y="2"/>
                    <a:pt x="8" y="2"/>
                    <a:pt x="8" y="2"/>
                  </a:cubicBezTo>
                  <a:cubicBezTo>
                    <a:pt x="9" y="3"/>
                    <a:pt x="10" y="4"/>
                    <a:pt x="11" y="5"/>
                  </a:cubicBezTo>
                  <a:cubicBezTo>
                    <a:pt x="11" y="6"/>
                    <a:pt x="12" y="7"/>
                    <a:pt x="12" y="8"/>
                  </a:cubicBezTo>
                  <a:cubicBezTo>
                    <a:pt x="12" y="9"/>
                    <a:pt x="12" y="10"/>
                    <a:pt x="12" y="12"/>
                  </a:cubicBezTo>
                  <a:cubicBezTo>
                    <a:pt x="12" y="13"/>
                    <a:pt x="11" y="13"/>
                    <a:pt x="11" y="13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38" name="îs1ïde"/>
            <p:cNvSpPr/>
            <p:nvPr/>
          </p:nvSpPr>
          <p:spPr bwMode="auto">
            <a:xfrm>
              <a:off x="9934" y="2208"/>
              <a:ext cx="79" cy="141"/>
            </a:xfrm>
            <a:custGeom>
              <a:avLst/>
              <a:gdLst>
                <a:gd name="T0" fmla="*/ 11 w 14"/>
                <a:gd name="T1" fmla="*/ 24 h 25"/>
                <a:gd name="T2" fmla="*/ 14 w 14"/>
                <a:gd name="T3" fmla="*/ 0 h 25"/>
                <a:gd name="T4" fmla="*/ 14 w 14"/>
                <a:gd name="T5" fmla="*/ 0 h 25"/>
                <a:gd name="T6" fmla="*/ 1 w 14"/>
                <a:gd name="T7" fmla="*/ 2 h 25"/>
                <a:gd name="T8" fmla="*/ 0 w 14"/>
                <a:gd name="T9" fmla="*/ 8 h 25"/>
                <a:gd name="T10" fmla="*/ 0 w 14"/>
                <a:gd name="T11" fmla="*/ 8 h 25"/>
                <a:gd name="T12" fmla="*/ 2 w 14"/>
                <a:gd name="T13" fmla="*/ 5 h 25"/>
                <a:gd name="T14" fmla="*/ 5 w 14"/>
                <a:gd name="T15" fmla="*/ 4 h 25"/>
                <a:gd name="T16" fmla="*/ 12 w 14"/>
                <a:gd name="T17" fmla="*/ 3 h 25"/>
                <a:gd name="T18" fmla="*/ 9 w 14"/>
                <a:gd name="T19" fmla="*/ 25 h 25"/>
                <a:gd name="T20" fmla="*/ 11 w 14"/>
                <a:gd name="T21" fmla="*/ 2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" h="25">
                  <a:moveTo>
                    <a:pt x="11" y="24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1" y="7"/>
                    <a:pt x="1" y="6"/>
                    <a:pt x="2" y="5"/>
                  </a:cubicBezTo>
                  <a:cubicBezTo>
                    <a:pt x="3" y="5"/>
                    <a:pt x="4" y="4"/>
                    <a:pt x="5" y="4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9" y="25"/>
                    <a:pt x="9" y="25"/>
                    <a:pt x="9" y="25"/>
                  </a:cubicBezTo>
                  <a:lnTo>
                    <a:pt x="11" y="24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39" name="i$ľïḑe"/>
            <p:cNvSpPr/>
            <p:nvPr/>
          </p:nvSpPr>
          <p:spPr bwMode="auto">
            <a:xfrm>
              <a:off x="8868" y="1425"/>
              <a:ext cx="85" cy="57"/>
            </a:xfrm>
            <a:custGeom>
              <a:avLst/>
              <a:gdLst>
                <a:gd name="T0" fmla="*/ 8 w 15"/>
                <a:gd name="T1" fmla="*/ 7 h 10"/>
                <a:gd name="T2" fmla="*/ 12 w 15"/>
                <a:gd name="T3" fmla="*/ 10 h 10"/>
                <a:gd name="T4" fmla="*/ 14 w 15"/>
                <a:gd name="T5" fmla="*/ 3 h 10"/>
                <a:gd name="T6" fmla="*/ 10 w 15"/>
                <a:gd name="T7" fmla="*/ 0 h 10"/>
                <a:gd name="T8" fmla="*/ 0 w 15"/>
                <a:gd name="T9" fmla="*/ 2 h 10"/>
                <a:gd name="T10" fmla="*/ 8 w 15"/>
                <a:gd name="T11" fmla="*/ 7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0">
                  <a:moveTo>
                    <a:pt x="8" y="7"/>
                  </a:moveTo>
                  <a:cubicBezTo>
                    <a:pt x="12" y="10"/>
                    <a:pt x="12" y="10"/>
                    <a:pt x="12" y="10"/>
                  </a:cubicBezTo>
                  <a:cubicBezTo>
                    <a:pt x="12" y="7"/>
                    <a:pt x="15" y="5"/>
                    <a:pt x="14" y="3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7" y="0"/>
                    <a:pt x="3" y="0"/>
                    <a:pt x="0" y="2"/>
                  </a:cubicBezTo>
                  <a:cubicBezTo>
                    <a:pt x="1" y="4"/>
                    <a:pt x="4" y="8"/>
                    <a:pt x="8" y="7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40" name="iŝļíḍè"/>
            <p:cNvSpPr/>
            <p:nvPr/>
          </p:nvSpPr>
          <p:spPr bwMode="auto">
            <a:xfrm>
              <a:off x="8940" y="1504"/>
              <a:ext cx="67" cy="47"/>
            </a:xfrm>
            <a:custGeom>
              <a:avLst/>
              <a:gdLst>
                <a:gd name="T0" fmla="*/ 7 w 12"/>
                <a:gd name="T1" fmla="*/ 7 h 8"/>
                <a:gd name="T2" fmla="*/ 9 w 12"/>
                <a:gd name="T3" fmla="*/ 8 h 8"/>
                <a:gd name="T4" fmla="*/ 12 w 12"/>
                <a:gd name="T5" fmla="*/ 6 h 8"/>
                <a:gd name="T6" fmla="*/ 11 w 12"/>
                <a:gd name="T7" fmla="*/ 2 h 8"/>
                <a:gd name="T8" fmla="*/ 8 w 12"/>
                <a:gd name="T9" fmla="*/ 0 h 8"/>
                <a:gd name="T10" fmla="*/ 0 w 12"/>
                <a:gd name="T11" fmla="*/ 3 h 8"/>
                <a:gd name="T12" fmla="*/ 7 w 12"/>
                <a:gd name="T13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">
                  <a:moveTo>
                    <a:pt x="7" y="7"/>
                  </a:moveTo>
                  <a:cubicBezTo>
                    <a:pt x="9" y="8"/>
                    <a:pt x="9" y="8"/>
                    <a:pt x="9" y="8"/>
                  </a:cubicBezTo>
                  <a:cubicBezTo>
                    <a:pt x="10" y="8"/>
                    <a:pt x="11" y="6"/>
                    <a:pt x="12" y="6"/>
                  </a:cubicBezTo>
                  <a:cubicBezTo>
                    <a:pt x="12" y="4"/>
                    <a:pt x="11" y="2"/>
                    <a:pt x="11" y="2"/>
                  </a:cubicBezTo>
                  <a:cubicBezTo>
                    <a:pt x="11" y="0"/>
                    <a:pt x="9" y="1"/>
                    <a:pt x="8" y="0"/>
                  </a:cubicBezTo>
                  <a:cubicBezTo>
                    <a:pt x="5" y="1"/>
                    <a:pt x="1" y="0"/>
                    <a:pt x="0" y="3"/>
                  </a:cubicBezTo>
                  <a:cubicBezTo>
                    <a:pt x="2" y="5"/>
                    <a:pt x="5" y="6"/>
                    <a:pt x="7" y="7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41" name="íṩḻîḋê"/>
            <p:cNvSpPr/>
            <p:nvPr/>
          </p:nvSpPr>
          <p:spPr bwMode="auto">
            <a:xfrm>
              <a:off x="8980" y="1301"/>
              <a:ext cx="248" cy="409"/>
            </a:xfrm>
            <a:custGeom>
              <a:avLst/>
              <a:gdLst>
                <a:gd name="T0" fmla="*/ 9 w 44"/>
                <a:gd name="T1" fmla="*/ 32 h 72"/>
                <a:gd name="T2" fmla="*/ 12 w 44"/>
                <a:gd name="T3" fmla="*/ 31 h 72"/>
                <a:gd name="T4" fmla="*/ 15 w 44"/>
                <a:gd name="T5" fmla="*/ 33 h 72"/>
                <a:gd name="T6" fmla="*/ 13 w 44"/>
                <a:gd name="T7" fmla="*/ 44 h 72"/>
                <a:gd name="T8" fmla="*/ 8 w 44"/>
                <a:gd name="T9" fmla="*/ 41 h 72"/>
                <a:gd name="T10" fmla="*/ 14 w 44"/>
                <a:gd name="T11" fmla="*/ 68 h 72"/>
                <a:gd name="T12" fmla="*/ 26 w 44"/>
                <a:gd name="T13" fmla="*/ 72 h 72"/>
                <a:gd name="T14" fmla="*/ 27 w 44"/>
                <a:gd name="T15" fmla="*/ 69 h 72"/>
                <a:gd name="T16" fmla="*/ 15 w 44"/>
                <a:gd name="T17" fmla="*/ 52 h 72"/>
                <a:gd name="T18" fmla="*/ 21 w 44"/>
                <a:gd name="T19" fmla="*/ 49 h 72"/>
                <a:gd name="T20" fmla="*/ 21 w 44"/>
                <a:gd name="T21" fmla="*/ 40 h 72"/>
                <a:gd name="T22" fmla="*/ 26 w 44"/>
                <a:gd name="T23" fmla="*/ 45 h 72"/>
                <a:gd name="T24" fmla="*/ 19 w 44"/>
                <a:gd name="T25" fmla="*/ 31 h 72"/>
                <a:gd name="T26" fmla="*/ 19 w 44"/>
                <a:gd name="T27" fmla="*/ 21 h 72"/>
                <a:gd name="T28" fmla="*/ 30 w 44"/>
                <a:gd name="T29" fmla="*/ 30 h 72"/>
                <a:gd name="T30" fmla="*/ 26 w 44"/>
                <a:gd name="T31" fmla="*/ 19 h 72"/>
                <a:gd name="T32" fmla="*/ 29 w 44"/>
                <a:gd name="T33" fmla="*/ 16 h 72"/>
                <a:gd name="T34" fmla="*/ 43 w 44"/>
                <a:gd name="T35" fmla="*/ 28 h 72"/>
                <a:gd name="T36" fmla="*/ 29 w 44"/>
                <a:gd name="T37" fmla="*/ 8 h 72"/>
                <a:gd name="T38" fmla="*/ 24 w 44"/>
                <a:gd name="T39" fmla="*/ 6 h 72"/>
                <a:gd name="T40" fmla="*/ 24 w 44"/>
                <a:gd name="T41" fmla="*/ 13 h 72"/>
                <a:gd name="T42" fmla="*/ 17 w 44"/>
                <a:gd name="T43" fmla="*/ 11 h 72"/>
                <a:gd name="T44" fmla="*/ 16 w 44"/>
                <a:gd name="T45" fmla="*/ 0 h 72"/>
                <a:gd name="T46" fmla="*/ 14 w 44"/>
                <a:gd name="T47" fmla="*/ 6 h 72"/>
                <a:gd name="T48" fmla="*/ 9 w 44"/>
                <a:gd name="T49" fmla="*/ 8 h 72"/>
                <a:gd name="T50" fmla="*/ 16 w 44"/>
                <a:gd name="T51" fmla="*/ 16 h 72"/>
                <a:gd name="T52" fmla="*/ 16 w 44"/>
                <a:gd name="T53" fmla="*/ 25 h 72"/>
                <a:gd name="T54" fmla="*/ 11 w 44"/>
                <a:gd name="T55" fmla="*/ 20 h 72"/>
                <a:gd name="T56" fmla="*/ 0 w 44"/>
                <a:gd name="T57" fmla="*/ 19 h 72"/>
                <a:gd name="T58" fmla="*/ 9 w 44"/>
                <a:gd name="T59" fmla="*/ 28 h 72"/>
                <a:gd name="T60" fmla="*/ 9 w 44"/>
                <a:gd name="T61" fmla="*/ 3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4" h="72">
                  <a:moveTo>
                    <a:pt x="9" y="32"/>
                  </a:moveTo>
                  <a:cubicBezTo>
                    <a:pt x="10" y="33"/>
                    <a:pt x="11" y="32"/>
                    <a:pt x="12" y="31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6" y="37"/>
                    <a:pt x="15" y="41"/>
                    <a:pt x="13" y="44"/>
                  </a:cubicBezTo>
                  <a:cubicBezTo>
                    <a:pt x="11" y="46"/>
                    <a:pt x="10" y="42"/>
                    <a:pt x="8" y="41"/>
                  </a:cubicBezTo>
                  <a:cubicBezTo>
                    <a:pt x="10" y="50"/>
                    <a:pt x="15" y="60"/>
                    <a:pt x="14" y="68"/>
                  </a:cubicBezTo>
                  <a:cubicBezTo>
                    <a:pt x="20" y="72"/>
                    <a:pt x="24" y="72"/>
                    <a:pt x="26" y="72"/>
                  </a:cubicBezTo>
                  <a:cubicBezTo>
                    <a:pt x="27" y="69"/>
                    <a:pt x="27" y="69"/>
                    <a:pt x="27" y="69"/>
                  </a:cubicBezTo>
                  <a:cubicBezTo>
                    <a:pt x="19" y="64"/>
                    <a:pt x="16" y="54"/>
                    <a:pt x="15" y="52"/>
                  </a:cubicBezTo>
                  <a:cubicBezTo>
                    <a:pt x="21" y="49"/>
                    <a:pt x="21" y="49"/>
                    <a:pt x="21" y="49"/>
                  </a:cubicBezTo>
                  <a:cubicBezTo>
                    <a:pt x="21" y="46"/>
                    <a:pt x="20" y="41"/>
                    <a:pt x="21" y="40"/>
                  </a:cubicBezTo>
                  <a:cubicBezTo>
                    <a:pt x="24" y="41"/>
                    <a:pt x="25" y="43"/>
                    <a:pt x="26" y="45"/>
                  </a:cubicBezTo>
                  <a:cubicBezTo>
                    <a:pt x="33" y="42"/>
                    <a:pt x="22" y="36"/>
                    <a:pt x="19" y="31"/>
                  </a:cubicBezTo>
                  <a:cubicBezTo>
                    <a:pt x="19" y="27"/>
                    <a:pt x="19" y="24"/>
                    <a:pt x="19" y="21"/>
                  </a:cubicBezTo>
                  <a:cubicBezTo>
                    <a:pt x="23" y="22"/>
                    <a:pt x="27" y="27"/>
                    <a:pt x="30" y="30"/>
                  </a:cubicBezTo>
                  <a:cubicBezTo>
                    <a:pt x="33" y="27"/>
                    <a:pt x="27" y="23"/>
                    <a:pt x="26" y="19"/>
                  </a:cubicBezTo>
                  <a:cubicBezTo>
                    <a:pt x="25" y="17"/>
                    <a:pt x="27" y="17"/>
                    <a:pt x="29" y="16"/>
                  </a:cubicBezTo>
                  <a:cubicBezTo>
                    <a:pt x="43" y="28"/>
                    <a:pt x="43" y="28"/>
                    <a:pt x="43" y="28"/>
                  </a:cubicBezTo>
                  <a:cubicBezTo>
                    <a:pt x="44" y="21"/>
                    <a:pt x="34" y="15"/>
                    <a:pt x="29" y="8"/>
                  </a:cubicBezTo>
                  <a:cubicBezTo>
                    <a:pt x="30" y="6"/>
                    <a:pt x="29" y="4"/>
                    <a:pt x="24" y="6"/>
                  </a:cubicBezTo>
                  <a:cubicBezTo>
                    <a:pt x="22" y="6"/>
                    <a:pt x="19" y="7"/>
                    <a:pt x="24" y="13"/>
                  </a:cubicBezTo>
                  <a:cubicBezTo>
                    <a:pt x="21" y="17"/>
                    <a:pt x="19" y="12"/>
                    <a:pt x="17" y="11"/>
                  </a:cubicBezTo>
                  <a:cubicBezTo>
                    <a:pt x="18" y="6"/>
                    <a:pt x="20" y="1"/>
                    <a:pt x="16" y="0"/>
                  </a:cubicBezTo>
                  <a:cubicBezTo>
                    <a:pt x="16" y="2"/>
                    <a:pt x="16" y="4"/>
                    <a:pt x="14" y="6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10"/>
                    <a:pt x="14" y="13"/>
                    <a:pt x="16" y="16"/>
                  </a:cubicBezTo>
                  <a:cubicBezTo>
                    <a:pt x="17" y="20"/>
                    <a:pt x="16" y="23"/>
                    <a:pt x="16" y="25"/>
                  </a:cubicBezTo>
                  <a:cubicBezTo>
                    <a:pt x="12" y="27"/>
                    <a:pt x="13" y="22"/>
                    <a:pt x="11" y="20"/>
                  </a:cubicBezTo>
                  <a:cubicBezTo>
                    <a:pt x="7" y="17"/>
                    <a:pt x="2" y="18"/>
                    <a:pt x="0" y="19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9" y="29"/>
                    <a:pt x="6" y="32"/>
                    <a:pt x="9" y="32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42" name="íṡľiḑê"/>
            <p:cNvSpPr/>
            <p:nvPr/>
          </p:nvSpPr>
          <p:spPr bwMode="auto">
            <a:xfrm>
              <a:off x="9460" y="926"/>
              <a:ext cx="74" cy="74"/>
            </a:xfrm>
            <a:custGeom>
              <a:avLst/>
              <a:gdLst>
                <a:gd name="T0" fmla="*/ 2 w 13"/>
                <a:gd name="T1" fmla="*/ 13 h 13"/>
                <a:gd name="T2" fmla="*/ 9 w 13"/>
                <a:gd name="T3" fmla="*/ 13 h 13"/>
                <a:gd name="T4" fmla="*/ 3 w 13"/>
                <a:gd name="T5" fmla="*/ 0 h 13"/>
                <a:gd name="T6" fmla="*/ 2 w 13"/>
                <a:gd name="T7" fmla="*/ 8 h 13"/>
                <a:gd name="T8" fmla="*/ 2 w 13"/>
                <a:gd name="T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2" y="13"/>
                  </a:moveTo>
                  <a:cubicBezTo>
                    <a:pt x="4" y="13"/>
                    <a:pt x="6" y="13"/>
                    <a:pt x="9" y="13"/>
                  </a:cubicBezTo>
                  <a:cubicBezTo>
                    <a:pt x="13" y="8"/>
                    <a:pt x="6" y="3"/>
                    <a:pt x="3" y="0"/>
                  </a:cubicBezTo>
                  <a:cubicBezTo>
                    <a:pt x="0" y="1"/>
                    <a:pt x="2" y="6"/>
                    <a:pt x="2" y="8"/>
                  </a:cubicBezTo>
                  <a:cubicBezTo>
                    <a:pt x="2" y="9"/>
                    <a:pt x="1" y="11"/>
                    <a:pt x="2" y="13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43" name="iṥļiḓe"/>
            <p:cNvSpPr/>
            <p:nvPr/>
          </p:nvSpPr>
          <p:spPr bwMode="auto">
            <a:xfrm>
              <a:off x="9432" y="1040"/>
              <a:ext cx="45" cy="62"/>
            </a:xfrm>
            <a:custGeom>
              <a:avLst/>
              <a:gdLst>
                <a:gd name="T0" fmla="*/ 2 w 8"/>
                <a:gd name="T1" fmla="*/ 11 h 11"/>
                <a:gd name="T2" fmla="*/ 8 w 8"/>
                <a:gd name="T3" fmla="*/ 9 h 11"/>
                <a:gd name="T4" fmla="*/ 7 w 8"/>
                <a:gd name="T5" fmla="*/ 4 h 11"/>
                <a:gd name="T6" fmla="*/ 3 w 8"/>
                <a:gd name="T7" fmla="*/ 0 h 11"/>
                <a:gd name="T8" fmla="*/ 1 w 8"/>
                <a:gd name="T9" fmla="*/ 5 h 11"/>
                <a:gd name="T10" fmla="*/ 2 w 8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11">
                  <a:moveTo>
                    <a:pt x="2" y="11"/>
                  </a:moveTo>
                  <a:cubicBezTo>
                    <a:pt x="4" y="11"/>
                    <a:pt x="6" y="10"/>
                    <a:pt x="8" y="9"/>
                  </a:cubicBezTo>
                  <a:cubicBezTo>
                    <a:pt x="8" y="7"/>
                    <a:pt x="8" y="6"/>
                    <a:pt x="7" y="4"/>
                  </a:cubicBezTo>
                  <a:cubicBezTo>
                    <a:pt x="6" y="3"/>
                    <a:pt x="5" y="1"/>
                    <a:pt x="3" y="0"/>
                  </a:cubicBezTo>
                  <a:cubicBezTo>
                    <a:pt x="3" y="0"/>
                    <a:pt x="0" y="1"/>
                    <a:pt x="1" y="5"/>
                  </a:cubicBezTo>
                  <a:cubicBezTo>
                    <a:pt x="2" y="8"/>
                    <a:pt x="2" y="9"/>
                    <a:pt x="2" y="11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44" name="iŝ1îḋé"/>
            <p:cNvSpPr/>
            <p:nvPr/>
          </p:nvSpPr>
          <p:spPr bwMode="auto">
            <a:xfrm>
              <a:off x="9556" y="989"/>
              <a:ext cx="102" cy="97"/>
            </a:xfrm>
            <a:custGeom>
              <a:avLst/>
              <a:gdLst>
                <a:gd name="T0" fmla="*/ 5 w 18"/>
                <a:gd name="T1" fmla="*/ 11 h 17"/>
                <a:gd name="T2" fmla="*/ 7 w 18"/>
                <a:gd name="T3" fmla="*/ 11 h 17"/>
                <a:gd name="T4" fmla="*/ 7 w 18"/>
                <a:gd name="T5" fmla="*/ 17 h 17"/>
                <a:gd name="T6" fmla="*/ 8 w 18"/>
                <a:gd name="T7" fmla="*/ 17 h 17"/>
                <a:gd name="T8" fmla="*/ 12 w 18"/>
                <a:gd name="T9" fmla="*/ 14 h 17"/>
                <a:gd name="T10" fmla="*/ 13 w 18"/>
                <a:gd name="T11" fmla="*/ 12 h 17"/>
                <a:gd name="T12" fmla="*/ 17 w 18"/>
                <a:gd name="T13" fmla="*/ 7 h 17"/>
                <a:gd name="T14" fmla="*/ 13 w 18"/>
                <a:gd name="T15" fmla="*/ 0 h 17"/>
                <a:gd name="T16" fmla="*/ 2 w 18"/>
                <a:gd name="T17" fmla="*/ 3 h 17"/>
                <a:gd name="T18" fmla="*/ 5 w 18"/>
                <a:gd name="T19" fmla="*/ 11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" h="17">
                  <a:moveTo>
                    <a:pt x="5" y="11"/>
                  </a:moveTo>
                  <a:cubicBezTo>
                    <a:pt x="7" y="11"/>
                    <a:pt x="7" y="11"/>
                    <a:pt x="7" y="11"/>
                  </a:cubicBezTo>
                  <a:cubicBezTo>
                    <a:pt x="7" y="13"/>
                    <a:pt x="7" y="15"/>
                    <a:pt x="7" y="17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5"/>
                    <a:pt x="11" y="15"/>
                    <a:pt x="12" y="14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8" y="5"/>
                    <a:pt x="17" y="2"/>
                    <a:pt x="13" y="0"/>
                  </a:cubicBezTo>
                  <a:cubicBezTo>
                    <a:pt x="10" y="1"/>
                    <a:pt x="7" y="2"/>
                    <a:pt x="2" y="3"/>
                  </a:cubicBezTo>
                  <a:cubicBezTo>
                    <a:pt x="0" y="7"/>
                    <a:pt x="3" y="10"/>
                    <a:pt x="5" y="11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45" name="iṩḷiḓè"/>
            <p:cNvSpPr/>
            <p:nvPr/>
          </p:nvSpPr>
          <p:spPr bwMode="auto">
            <a:xfrm>
              <a:off x="9556" y="1080"/>
              <a:ext cx="95" cy="72"/>
            </a:xfrm>
            <a:custGeom>
              <a:avLst/>
              <a:gdLst>
                <a:gd name="T0" fmla="*/ 6 w 17"/>
                <a:gd name="T1" fmla="*/ 13 h 13"/>
                <a:gd name="T2" fmla="*/ 15 w 17"/>
                <a:gd name="T3" fmla="*/ 4 h 13"/>
                <a:gd name="T4" fmla="*/ 16 w 17"/>
                <a:gd name="T5" fmla="*/ 0 h 13"/>
                <a:gd name="T6" fmla="*/ 1 w 17"/>
                <a:gd name="T7" fmla="*/ 5 h 13"/>
                <a:gd name="T8" fmla="*/ 6 w 17"/>
                <a:gd name="T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3">
                  <a:moveTo>
                    <a:pt x="6" y="13"/>
                  </a:moveTo>
                  <a:cubicBezTo>
                    <a:pt x="9" y="10"/>
                    <a:pt x="13" y="8"/>
                    <a:pt x="15" y="4"/>
                  </a:cubicBezTo>
                  <a:cubicBezTo>
                    <a:pt x="16" y="3"/>
                    <a:pt x="17" y="2"/>
                    <a:pt x="16" y="0"/>
                  </a:cubicBezTo>
                  <a:cubicBezTo>
                    <a:pt x="11" y="0"/>
                    <a:pt x="6" y="5"/>
                    <a:pt x="1" y="5"/>
                  </a:cubicBezTo>
                  <a:cubicBezTo>
                    <a:pt x="0" y="10"/>
                    <a:pt x="4" y="11"/>
                    <a:pt x="6" y="13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46" name="îṥ1ïďé"/>
            <p:cNvSpPr/>
            <p:nvPr/>
          </p:nvSpPr>
          <p:spPr bwMode="auto">
            <a:xfrm>
              <a:off x="9358" y="1108"/>
              <a:ext cx="131" cy="181"/>
            </a:xfrm>
            <a:custGeom>
              <a:avLst/>
              <a:gdLst>
                <a:gd name="T0" fmla="*/ 7 w 23"/>
                <a:gd name="T1" fmla="*/ 32 h 32"/>
                <a:gd name="T2" fmla="*/ 23 w 23"/>
                <a:gd name="T3" fmla="*/ 0 h 32"/>
                <a:gd name="T4" fmla="*/ 3 w 23"/>
                <a:gd name="T5" fmla="*/ 23 h 32"/>
                <a:gd name="T6" fmla="*/ 7 w 23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2">
                  <a:moveTo>
                    <a:pt x="7" y="32"/>
                  </a:moveTo>
                  <a:cubicBezTo>
                    <a:pt x="13" y="23"/>
                    <a:pt x="20" y="11"/>
                    <a:pt x="23" y="0"/>
                  </a:cubicBezTo>
                  <a:cubicBezTo>
                    <a:pt x="17" y="9"/>
                    <a:pt x="11" y="18"/>
                    <a:pt x="3" y="23"/>
                  </a:cubicBezTo>
                  <a:cubicBezTo>
                    <a:pt x="0" y="28"/>
                    <a:pt x="6" y="31"/>
                    <a:pt x="7" y="32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47" name="iSḷiḍé"/>
            <p:cNvSpPr/>
            <p:nvPr/>
          </p:nvSpPr>
          <p:spPr bwMode="auto">
            <a:xfrm>
              <a:off x="9912" y="989"/>
              <a:ext cx="231" cy="250"/>
            </a:xfrm>
            <a:custGeom>
              <a:avLst/>
              <a:gdLst>
                <a:gd name="T0" fmla="*/ 9 w 41"/>
                <a:gd name="T1" fmla="*/ 38 h 44"/>
                <a:gd name="T2" fmla="*/ 22 w 41"/>
                <a:gd name="T3" fmla="*/ 33 h 44"/>
                <a:gd name="T4" fmla="*/ 12 w 41"/>
                <a:gd name="T5" fmla="*/ 44 h 44"/>
                <a:gd name="T6" fmla="*/ 29 w 41"/>
                <a:gd name="T7" fmla="*/ 31 h 44"/>
                <a:gd name="T8" fmla="*/ 39 w 41"/>
                <a:gd name="T9" fmla="*/ 26 h 44"/>
                <a:gd name="T10" fmla="*/ 40 w 41"/>
                <a:gd name="T11" fmla="*/ 22 h 44"/>
                <a:gd name="T12" fmla="*/ 39 w 41"/>
                <a:gd name="T13" fmla="*/ 22 h 44"/>
                <a:gd name="T14" fmla="*/ 36 w 41"/>
                <a:gd name="T15" fmla="*/ 24 h 44"/>
                <a:gd name="T16" fmla="*/ 34 w 41"/>
                <a:gd name="T17" fmla="*/ 23 h 44"/>
                <a:gd name="T18" fmla="*/ 37 w 41"/>
                <a:gd name="T19" fmla="*/ 18 h 44"/>
                <a:gd name="T20" fmla="*/ 40 w 41"/>
                <a:gd name="T21" fmla="*/ 14 h 44"/>
                <a:gd name="T22" fmla="*/ 37 w 41"/>
                <a:gd name="T23" fmla="*/ 0 h 44"/>
                <a:gd name="T24" fmla="*/ 29 w 41"/>
                <a:gd name="T25" fmla="*/ 23 h 44"/>
                <a:gd name="T26" fmla="*/ 23 w 41"/>
                <a:gd name="T27" fmla="*/ 27 h 44"/>
                <a:gd name="T28" fmla="*/ 6 w 41"/>
                <a:gd name="T29" fmla="*/ 29 h 44"/>
                <a:gd name="T30" fmla="*/ 4 w 41"/>
                <a:gd name="T31" fmla="*/ 28 h 44"/>
                <a:gd name="T32" fmla="*/ 6 w 41"/>
                <a:gd name="T33" fmla="*/ 37 h 44"/>
                <a:gd name="T34" fmla="*/ 9 w 41"/>
                <a:gd name="T35" fmla="*/ 38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1" h="44">
                  <a:moveTo>
                    <a:pt x="9" y="38"/>
                  </a:moveTo>
                  <a:cubicBezTo>
                    <a:pt x="14" y="36"/>
                    <a:pt x="18" y="33"/>
                    <a:pt x="22" y="33"/>
                  </a:cubicBezTo>
                  <a:cubicBezTo>
                    <a:pt x="22" y="37"/>
                    <a:pt x="15" y="41"/>
                    <a:pt x="12" y="44"/>
                  </a:cubicBezTo>
                  <a:cubicBezTo>
                    <a:pt x="22" y="43"/>
                    <a:pt x="26" y="37"/>
                    <a:pt x="29" y="31"/>
                  </a:cubicBezTo>
                  <a:cubicBezTo>
                    <a:pt x="32" y="28"/>
                    <a:pt x="36" y="27"/>
                    <a:pt x="39" y="26"/>
                  </a:cubicBezTo>
                  <a:cubicBezTo>
                    <a:pt x="40" y="25"/>
                    <a:pt x="41" y="25"/>
                    <a:pt x="40" y="22"/>
                  </a:cubicBezTo>
                  <a:cubicBezTo>
                    <a:pt x="40" y="22"/>
                    <a:pt x="39" y="22"/>
                    <a:pt x="39" y="22"/>
                  </a:cubicBezTo>
                  <a:cubicBezTo>
                    <a:pt x="38" y="23"/>
                    <a:pt x="37" y="24"/>
                    <a:pt x="36" y="24"/>
                  </a:cubicBezTo>
                  <a:cubicBezTo>
                    <a:pt x="35" y="25"/>
                    <a:pt x="33" y="25"/>
                    <a:pt x="34" y="23"/>
                  </a:cubicBezTo>
                  <a:cubicBezTo>
                    <a:pt x="35" y="21"/>
                    <a:pt x="36" y="19"/>
                    <a:pt x="37" y="18"/>
                  </a:cubicBezTo>
                  <a:cubicBezTo>
                    <a:pt x="40" y="14"/>
                    <a:pt x="40" y="14"/>
                    <a:pt x="40" y="14"/>
                  </a:cubicBezTo>
                  <a:cubicBezTo>
                    <a:pt x="40" y="11"/>
                    <a:pt x="40" y="3"/>
                    <a:pt x="37" y="0"/>
                  </a:cubicBezTo>
                  <a:cubicBezTo>
                    <a:pt x="33" y="3"/>
                    <a:pt x="31" y="15"/>
                    <a:pt x="29" y="23"/>
                  </a:cubicBezTo>
                  <a:cubicBezTo>
                    <a:pt x="27" y="27"/>
                    <a:pt x="25" y="27"/>
                    <a:pt x="23" y="27"/>
                  </a:cubicBezTo>
                  <a:cubicBezTo>
                    <a:pt x="18" y="28"/>
                    <a:pt x="10" y="30"/>
                    <a:pt x="6" y="29"/>
                  </a:cubicBezTo>
                  <a:cubicBezTo>
                    <a:pt x="4" y="28"/>
                    <a:pt x="4" y="28"/>
                    <a:pt x="4" y="28"/>
                  </a:cubicBezTo>
                  <a:cubicBezTo>
                    <a:pt x="0" y="32"/>
                    <a:pt x="5" y="35"/>
                    <a:pt x="6" y="37"/>
                  </a:cubicBezTo>
                  <a:lnTo>
                    <a:pt x="9" y="38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48" name="îşļíďê"/>
            <p:cNvSpPr/>
            <p:nvPr/>
          </p:nvSpPr>
          <p:spPr bwMode="auto">
            <a:xfrm>
              <a:off x="10093" y="1216"/>
              <a:ext cx="55" cy="79"/>
            </a:xfrm>
            <a:custGeom>
              <a:avLst/>
              <a:gdLst>
                <a:gd name="T0" fmla="*/ 4 w 10"/>
                <a:gd name="T1" fmla="*/ 14 h 14"/>
                <a:gd name="T2" fmla="*/ 9 w 10"/>
                <a:gd name="T3" fmla="*/ 12 h 14"/>
                <a:gd name="T4" fmla="*/ 2 w 10"/>
                <a:gd name="T5" fmla="*/ 0 h 14"/>
                <a:gd name="T6" fmla="*/ 1 w 10"/>
                <a:gd name="T7" fmla="*/ 10 h 14"/>
                <a:gd name="T8" fmla="*/ 4 w 10"/>
                <a:gd name="T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4">
                  <a:moveTo>
                    <a:pt x="4" y="14"/>
                  </a:moveTo>
                  <a:cubicBezTo>
                    <a:pt x="6" y="14"/>
                    <a:pt x="7" y="14"/>
                    <a:pt x="9" y="12"/>
                  </a:cubicBezTo>
                  <a:cubicBezTo>
                    <a:pt x="10" y="7"/>
                    <a:pt x="8" y="2"/>
                    <a:pt x="2" y="0"/>
                  </a:cubicBezTo>
                  <a:cubicBezTo>
                    <a:pt x="0" y="3"/>
                    <a:pt x="2" y="6"/>
                    <a:pt x="1" y="10"/>
                  </a:cubicBezTo>
                  <a:cubicBezTo>
                    <a:pt x="0" y="13"/>
                    <a:pt x="3" y="12"/>
                    <a:pt x="4" y="14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49" name="îš1íḍê"/>
            <p:cNvSpPr/>
            <p:nvPr/>
          </p:nvSpPr>
          <p:spPr bwMode="auto">
            <a:xfrm>
              <a:off x="10334" y="1385"/>
              <a:ext cx="52" cy="52"/>
            </a:xfrm>
            <a:custGeom>
              <a:avLst/>
              <a:gdLst>
                <a:gd name="T0" fmla="*/ 7 w 9"/>
                <a:gd name="T1" fmla="*/ 6 h 9"/>
                <a:gd name="T2" fmla="*/ 8 w 9"/>
                <a:gd name="T3" fmla="*/ 1 h 9"/>
                <a:gd name="T4" fmla="*/ 2 w 9"/>
                <a:gd name="T5" fmla="*/ 2 h 9"/>
                <a:gd name="T6" fmla="*/ 0 w 9"/>
                <a:gd name="T7" fmla="*/ 6 h 9"/>
                <a:gd name="T8" fmla="*/ 7 w 9"/>
                <a:gd name="T9" fmla="*/ 6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9">
                  <a:moveTo>
                    <a:pt x="7" y="6"/>
                  </a:moveTo>
                  <a:cubicBezTo>
                    <a:pt x="8" y="4"/>
                    <a:pt x="9" y="2"/>
                    <a:pt x="8" y="1"/>
                  </a:cubicBezTo>
                  <a:cubicBezTo>
                    <a:pt x="6" y="0"/>
                    <a:pt x="4" y="2"/>
                    <a:pt x="2" y="2"/>
                  </a:cubicBezTo>
                  <a:cubicBezTo>
                    <a:pt x="0" y="3"/>
                    <a:pt x="0" y="5"/>
                    <a:pt x="0" y="6"/>
                  </a:cubicBezTo>
                  <a:cubicBezTo>
                    <a:pt x="1" y="9"/>
                    <a:pt x="4" y="8"/>
                    <a:pt x="7" y="6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50" name="íŝliḓê"/>
            <p:cNvSpPr/>
            <p:nvPr/>
          </p:nvSpPr>
          <p:spPr bwMode="auto">
            <a:xfrm>
              <a:off x="10250" y="1459"/>
              <a:ext cx="152" cy="154"/>
            </a:xfrm>
            <a:custGeom>
              <a:avLst/>
              <a:gdLst>
                <a:gd name="T0" fmla="*/ 6 w 27"/>
                <a:gd name="T1" fmla="*/ 10 h 27"/>
                <a:gd name="T2" fmla="*/ 14 w 27"/>
                <a:gd name="T3" fmla="*/ 14 h 27"/>
                <a:gd name="T4" fmla="*/ 9 w 27"/>
                <a:gd name="T5" fmla="*/ 18 h 27"/>
                <a:gd name="T6" fmla="*/ 4 w 27"/>
                <a:gd name="T7" fmla="*/ 16 h 27"/>
                <a:gd name="T8" fmla="*/ 2 w 27"/>
                <a:gd name="T9" fmla="*/ 17 h 27"/>
                <a:gd name="T10" fmla="*/ 8 w 27"/>
                <a:gd name="T11" fmla="*/ 27 h 27"/>
                <a:gd name="T12" fmla="*/ 22 w 27"/>
                <a:gd name="T13" fmla="*/ 17 h 27"/>
                <a:gd name="T14" fmla="*/ 25 w 27"/>
                <a:gd name="T15" fmla="*/ 18 h 27"/>
                <a:gd name="T16" fmla="*/ 26 w 27"/>
                <a:gd name="T17" fmla="*/ 16 h 27"/>
                <a:gd name="T18" fmla="*/ 24 w 27"/>
                <a:gd name="T19" fmla="*/ 14 h 27"/>
                <a:gd name="T20" fmla="*/ 24 w 27"/>
                <a:gd name="T21" fmla="*/ 11 h 27"/>
                <a:gd name="T22" fmla="*/ 23 w 27"/>
                <a:gd name="T23" fmla="*/ 9 h 27"/>
                <a:gd name="T24" fmla="*/ 19 w 27"/>
                <a:gd name="T25" fmla="*/ 12 h 27"/>
                <a:gd name="T26" fmla="*/ 11 w 27"/>
                <a:gd name="T27" fmla="*/ 7 h 27"/>
                <a:gd name="T28" fmla="*/ 4 w 27"/>
                <a:gd name="T29" fmla="*/ 2 h 27"/>
                <a:gd name="T30" fmla="*/ 0 w 27"/>
                <a:gd name="T31" fmla="*/ 3 h 27"/>
                <a:gd name="T32" fmla="*/ 6 w 27"/>
                <a:gd name="T33" fmla="*/ 1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" h="27">
                  <a:moveTo>
                    <a:pt x="6" y="10"/>
                  </a:moveTo>
                  <a:cubicBezTo>
                    <a:pt x="9" y="11"/>
                    <a:pt x="12" y="12"/>
                    <a:pt x="14" y="14"/>
                  </a:cubicBezTo>
                  <a:cubicBezTo>
                    <a:pt x="14" y="15"/>
                    <a:pt x="11" y="17"/>
                    <a:pt x="9" y="18"/>
                  </a:cubicBezTo>
                  <a:cubicBezTo>
                    <a:pt x="7" y="19"/>
                    <a:pt x="6" y="16"/>
                    <a:pt x="4" y="16"/>
                  </a:cubicBezTo>
                  <a:cubicBezTo>
                    <a:pt x="3" y="15"/>
                    <a:pt x="2" y="15"/>
                    <a:pt x="2" y="17"/>
                  </a:cubicBezTo>
                  <a:cubicBezTo>
                    <a:pt x="4" y="20"/>
                    <a:pt x="4" y="25"/>
                    <a:pt x="8" y="27"/>
                  </a:cubicBezTo>
                  <a:cubicBezTo>
                    <a:pt x="13" y="23"/>
                    <a:pt x="17" y="20"/>
                    <a:pt x="22" y="17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6" y="18"/>
                    <a:pt x="27" y="17"/>
                    <a:pt x="26" y="16"/>
                  </a:cubicBezTo>
                  <a:cubicBezTo>
                    <a:pt x="26" y="16"/>
                    <a:pt x="25" y="14"/>
                    <a:pt x="24" y="14"/>
                  </a:cubicBezTo>
                  <a:cubicBezTo>
                    <a:pt x="24" y="11"/>
                    <a:pt x="24" y="11"/>
                    <a:pt x="24" y="11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2" y="10"/>
                    <a:pt x="20" y="11"/>
                    <a:pt x="19" y="12"/>
                  </a:cubicBezTo>
                  <a:cubicBezTo>
                    <a:pt x="16" y="10"/>
                    <a:pt x="13" y="9"/>
                    <a:pt x="11" y="7"/>
                  </a:cubicBezTo>
                  <a:cubicBezTo>
                    <a:pt x="8" y="6"/>
                    <a:pt x="6" y="4"/>
                    <a:pt x="4" y="2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9"/>
                    <a:pt x="3" y="10"/>
                    <a:pt x="6" y="10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51" name="iṡļiḍe"/>
            <p:cNvSpPr/>
            <p:nvPr/>
          </p:nvSpPr>
          <p:spPr bwMode="auto">
            <a:xfrm>
              <a:off x="10312" y="1368"/>
              <a:ext cx="305" cy="188"/>
            </a:xfrm>
            <a:custGeom>
              <a:avLst/>
              <a:gdLst>
                <a:gd name="T0" fmla="*/ 52 w 54"/>
                <a:gd name="T1" fmla="*/ 10 h 33"/>
                <a:gd name="T2" fmla="*/ 41 w 54"/>
                <a:gd name="T3" fmla="*/ 13 h 33"/>
                <a:gd name="T4" fmla="*/ 37 w 54"/>
                <a:gd name="T5" fmla="*/ 11 h 33"/>
                <a:gd name="T6" fmla="*/ 35 w 54"/>
                <a:gd name="T7" fmla="*/ 12 h 33"/>
                <a:gd name="T8" fmla="*/ 29 w 54"/>
                <a:gd name="T9" fmla="*/ 15 h 33"/>
                <a:gd name="T10" fmla="*/ 28 w 54"/>
                <a:gd name="T11" fmla="*/ 13 h 33"/>
                <a:gd name="T12" fmla="*/ 23 w 54"/>
                <a:gd name="T13" fmla="*/ 15 h 33"/>
                <a:gd name="T14" fmla="*/ 19 w 54"/>
                <a:gd name="T15" fmla="*/ 15 h 33"/>
                <a:gd name="T16" fmla="*/ 26 w 54"/>
                <a:gd name="T17" fmla="*/ 0 h 33"/>
                <a:gd name="T18" fmla="*/ 19 w 54"/>
                <a:gd name="T19" fmla="*/ 6 h 33"/>
                <a:gd name="T20" fmla="*/ 14 w 54"/>
                <a:gd name="T21" fmla="*/ 10 h 33"/>
                <a:gd name="T22" fmla="*/ 10 w 54"/>
                <a:gd name="T23" fmla="*/ 15 h 33"/>
                <a:gd name="T24" fmla="*/ 17 w 54"/>
                <a:gd name="T25" fmla="*/ 16 h 33"/>
                <a:gd name="T26" fmla="*/ 24 w 54"/>
                <a:gd name="T27" fmla="*/ 19 h 33"/>
                <a:gd name="T28" fmla="*/ 23 w 54"/>
                <a:gd name="T29" fmla="*/ 23 h 33"/>
                <a:gd name="T30" fmla="*/ 3 w 54"/>
                <a:gd name="T31" fmla="*/ 13 h 33"/>
                <a:gd name="T32" fmla="*/ 0 w 54"/>
                <a:gd name="T33" fmla="*/ 15 h 33"/>
                <a:gd name="T34" fmla="*/ 4 w 54"/>
                <a:gd name="T35" fmla="*/ 21 h 33"/>
                <a:gd name="T36" fmla="*/ 8 w 54"/>
                <a:gd name="T37" fmla="*/ 22 h 33"/>
                <a:gd name="T38" fmla="*/ 24 w 54"/>
                <a:gd name="T39" fmla="*/ 27 h 33"/>
                <a:gd name="T40" fmla="*/ 14 w 54"/>
                <a:gd name="T41" fmla="*/ 26 h 33"/>
                <a:gd name="T42" fmla="*/ 21 w 54"/>
                <a:gd name="T43" fmla="*/ 30 h 33"/>
                <a:gd name="T44" fmla="*/ 29 w 54"/>
                <a:gd name="T45" fmla="*/ 33 h 33"/>
                <a:gd name="T46" fmla="*/ 34 w 54"/>
                <a:gd name="T47" fmla="*/ 28 h 33"/>
                <a:gd name="T48" fmla="*/ 45 w 54"/>
                <a:gd name="T49" fmla="*/ 28 h 33"/>
                <a:gd name="T50" fmla="*/ 46 w 54"/>
                <a:gd name="T51" fmla="*/ 23 h 33"/>
                <a:gd name="T52" fmla="*/ 42 w 54"/>
                <a:gd name="T53" fmla="*/ 19 h 33"/>
                <a:gd name="T54" fmla="*/ 43 w 54"/>
                <a:gd name="T55" fmla="*/ 18 h 33"/>
                <a:gd name="T56" fmla="*/ 50 w 54"/>
                <a:gd name="T57" fmla="*/ 17 h 33"/>
                <a:gd name="T58" fmla="*/ 52 w 54"/>
                <a:gd name="T59" fmla="*/ 10 h 33"/>
                <a:gd name="T60" fmla="*/ 38 w 54"/>
                <a:gd name="T61" fmla="*/ 23 h 33"/>
                <a:gd name="T62" fmla="*/ 30 w 54"/>
                <a:gd name="T63" fmla="*/ 24 h 33"/>
                <a:gd name="T64" fmla="*/ 33 w 54"/>
                <a:gd name="T65" fmla="*/ 23 h 33"/>
                <a:gd name="T66" fmla="*/ 35 w 54"/>
                <a:gd name="T67" fmla="*/ 21 h 33"/>
                <a:gd name="T68" fmla="*/ 31 w 54"/>
                <a:gd name="T69" fmla="*/ 20 h 33"/>
                <a:gd name="T70" fmla="*/ 30 w 54"/>
                <a:gd name="T71" fmla="*/ 19 h 33"/>
                <a:gd name="T72" fmla="*/ 33 w 54"/>
                <a:gd name="T73" fmla="*/ 17 h 33"/>
                <a:gd name="T74" fmla="*/ 37 w 54"/>
                <a:gd name="T75" fmla="*/ 17 h 33"/>
                <a:gd name="T76" fmla="*/ 38 w 54"/>
                <a:gd name="T77" fmla="*/ 2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4" h="33">
                  <a:moveTo>
                    <a:pt x="52" y="10"/>
                  </a:moveTo>
                  <a:cubicBezTo>
                    <a:pt x="49" y="11"/>
                    <a:pt x="45" y="11"/>
                    <a:pt x="41" y="13"/>
                  </a:cubicBezTo>
                  <a:cubicBezTo>
                    <a:pt x="39" y="13"/>
                    <a:pt x="38" y="12"/>
                    <a:pt x="37" y="11"/>
                  </a:cubicBezTo>
                  <a:cubicBezTo>
                    <a:pt x="35" y="11"/>
                    <a:pt x="34" y="11"/>
                    <a:pt x="35" y="12"/>
                  </a:cubicBezTo>
                  <a:cubicBezTo>
                    <a:pt x="33" y="14"/>
                    <a:pt x="31" y="15"/>
                    <a:pt x="29" y="15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5" y="12"/>
                    <a:pt x="25" y="14"/>
                    <a:pt x="23" y="15"/>
                  </a:cubicBezTo>
                  <a:cubicBezTo>
                    <a:pt x="23" y="14"/>
                    <a:pt x="19" y="16"/>
                    <a:pt x="19" y="15"/>
                  </a:cubicBezTo>
                  <a:cubicBezTo>
                    <a:pt x="21" y="11"/>
                    <a:pt x="26" y="5"/>
                    <a:pt x="26" y="0"/>
                  </a:cubicBezTo>
                  <a:cubicBezTo>
                    <a:pt x="23" y="0"/>
                    <a:pt x="22" y="3"/>
                    <a:pt x="19" y="6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2" y="12"/>
                    <a:pt x="10" y="13"/>
                    <a:pt x="10" y="15"/>
                  </a:cubicBezTo>
                  <a:cubicBezTo>
                    <a:pt x="12" y="15"/>
                    <a:pt x="14" y="16"/>
                    <a:pt x="17" y="16"/>
                  </a:cubicBezTo>
                  <a:cubicBezTo>
                    <a:pt x="20" y="18"/>
                    <a:pt x="21" y="19"/>
                    <a:pt x="24" y="19"/>
                  </a:cubicBezTo>
                  <a:cubicBezTo>
                    <a:pt x="25" y="21"/>
                    <a:pt x="24" y="22"/>
                    <a:pt x="23" y="23"/>
                  </a:cubicBezTo>
                  <a:cubicBezTo>
                    <a:pt x="16" y="20"/>
                    <a:pt x="9" y="16"/>
                    <a:pt x="3" y="13"/>
                  </a:cubicBezTo>
                  <a:cubicBezTo>
                    <a:pt x="1" y="13"/>
                    <a:pt x="1" y="14"/>
                    <a:pt x="0" y="15"/>
                  </a:cubicBezTo>
                  <a:cubicBezTo>
                    <a:pt x="2" y="17"/>
                    <a:pt x="3" y="20"/>
                    <a:pt x="4" y="21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9" y="22"/>
                    <a:pt x="20" y="25"/>
                    <a:pt x="24" y="27"/>
                  </a:cubicBezTo>
                  <a:cubicBezTo>
                    <a:pt x="23" y="29"/>
                    <a:pt x="15" y="25"/>
                    <a:pt x="14" y="26"/>
                  </a:cubicBezTo>
                  <a:cubicBezTo>
                    <a:pt x="16" y="29"/>
                    <a:pt x="19" y="28"/>
                    <a:pt x="21" y="30"/>
                  </a:cubicBezTo>
                  <a:cubicBezTo>
                    <a:pt x="24" y="31"/>
                    <a:pt x="27" y="32"/>
                    <a:pt x="29" y="33"/>
                  </a:cubicBezTo>
                  <a:cubicBezTo>
                    <a:pt x="31" y="31"/>
                    <a:pt x="32" y="28"/>
                    <a:pt x="34" y="28"/>
                  </a:cubicBezTo>
                  <a:cubicBezTo>
                    <a:pt x="37" y="28"/>
                    <a:pt x="42" y="30"/>
                    <a:pt x="45" y="28"/>
                  </a:cubicBezTo>
                  <a:cubicBezTo>
                    <a:pt x="45" y="26"/>
                    <a:pt x="46" y="24"/>
                    <a:pt x="46" y="23"/>
                  </a:cubicBezTo>
                  <a:cubicBezTo>
                    <a:pt x="45" y="21"/>
                    <a:pt x="42" y="20"/>
                    <a:pt x="42" y="19"/>
                  </a:cubicBezTo>
                  <a:cubicBezTo>
                    <a:pt x="42" y="19"/>
                    <a:pt x="42" y="18"/>
                    <a:pt x="43" y="18"/>
                  </a:cubicBezTo>
                  <a:cubicBezTo>
                    <a:pt x="46" y="18"/>
                    <a:pt x="48" y="18"/>
                    <a:pt x="50" y="17"/>
                  </a:cubicBezTo>
                  <a:cubicBezTo>
                    <a:pt x="51" y="18"/>
                    <a:pt x="54" y="12"/>
                    <a:pt x="52" y="10"/>
                  </a:cubicBezTo>
                  <a:close/>
                  <a:moveTo>
                    <a:pt x="38" y="23"/>
                  </a:moveTo>
                  <a:cubicBezTo>
                    <a:pt x="36" y="24"/>
                    <a:pt x="33" y="24"/>
                    <a:pt x="30" y="24"/>
                  </a:cubicBezTo>
                  <a:cubicBezTo>
                    <a:pt x="29" y="23"/>
                    <a:pt x="32" y="23"/>
                    <a:pt x="33" y="23"/>
                  </a:cubicBezTo>
                  <a:cubicBezTo>
                    <a:pt x="34" y="22"/>
                    <a:pt x="34" y="22"/>
                    <a:pt x="35" y="21"/>
                  </a:cubicBezTo>
                  <a:cubicBezTo>
                    <a:pt x="34" y="20"/>
                    <a:pt x="33" y="19"/>
                    <a:pt x="31" y="20"/>
                  </a:cubicBezTo>
                  <a:cubicBezTo>
                    <a:pt x="30" y="20"/>
                    <a:pt x="29" y="19"/>
                    <a:pt x="30" y="19"/>
                  </a:cubicBezTo>
                  <a:cubicBezTo>
                    <a:pt x="31" y="19"/>
                    <a:pt x="32" y="18"/>
                    <a:pt x="33" y="17"/>
                  </a:cubicBezTo>
                  <a:cubicBezTo>
                    <a:pt x="34" y="17"/>
                    <a:pt x="35" y="17"/>
                    <a:pt x="37" y="17"/>
                  </a:cubicBezTo>
                  <a:cubicBezTo>
                    <a:pt x="37" y="19"/>
                    <a:pt x="39" y="21"/>
                    <a:pt x="38" y="23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52" name="ï$ļïdé"/>
            <p:cNvSpPr/>
            <p:nvPr/>
          </p:nvSpPr>
          <p:spPr bwMode="auto">
            <a:xfrm>
              <a:off x="8754" y="785"/>
              <a:ext cx="1958" cy="1968"/>
            </a:xfrm>
            <a:custGeom>
              <a:avLst/>
              <a:gdLst>
                <a:gd name="T0" fmla="*/ 174 w 347"/>
                <a:gd name="T1" fmla="*/ 0 h 347"/>
                <a:gd name="T2" fmla="*/ 0 w 347"/>
                <a:gd name="T3" fmla="*/ 173 h 347"/>
                <a:gd name="T4" fmla="*/ 174 w 347"/>
                <a:gd name="T5" fmla="*/ 347 h 347"/>
                <a:gd name="T6" fmla="*/ 347 w 347"/>
                <a:gd name="T7" fmla="*/ 173 h 347"/>
                <a:gd name="T8" fmla="*/ 174 w 347"/>
                <a:gd name="T9" fmla="*/ 0 h 347"/>
                <a:gd name="T10" fmla="*/ 174 w 347"/>
                <a:gd name="T11" fmla="*/ 343 h 347"/>
                <a:gd name="T12" fmla="*/ 4 w 347"/>
                <a:gd name="T13" fmla="*/ 173 h 347"/>
                <a:gd name="T14" fmla="*/ 174 w 347"/>
                <a:gd name="T15" fmla="*/ 4 h 347"/>
                <a:gd name="T16" fmla="*/ 343 w 347"/>
                <a:gd name="T17" fmla="*/ 173 h 347"/>
                <a:gd name="T18" fmla="*/ 174 w 347"/>
                <a:gd name="T19" fmla="*/ 343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7" h="347">
                  <a:moveTo>
                    <a:pt x="174" y="0"/>
                  </a:moveTo>
                  <a:cubicBezTo>
                    <a:pt x="78" y="0"/>
                    <a:pt x="0" y="78"/>
                    <a:pt x="0" y="173"/>
                  </a:cubicBezTo>
                  <a:cubicBezTo>
                    <a:pt x="0" y="269"/>
                    <a:pt x="78" y="347"/>
                    <a:pt x="174" y="347"/>
                  </a:cubicBezTo>
                  <a:cubicBezTo>
                    <a:pt x="269" y="347"/>
                    <a:pt x="347" y="269"/>
                    <a:pt x="347" y="173"/>
                  </a:cubicBezTo>
                  <a:cubicBezTo>
                    <a:pt x="347" y="78"/>
                    <a:pt x="269" y="0"/>
                    <a:pt x="174" y="0"/>
                  </a:cubicBezTo>
                  <a:close/>
                  <a:moveTo>
                    <a:pt x="174" y="343"/>
                  </a:moveTo>
                  <a:cubicBezTo>
                    <a:pt x="80" y="343"/>
                    <a:pt x="4" y="267"/>
                    <a:pt x="4" y="173"/>
                  </a:cubicBezTo>
                  <a:cubicBezTo>
                    <a:pt x="4" y="80"/>
                    <a:pt x="80" y="4"/>
                    <a:pt x="174" y="4"/>
                  </a:cubicBezTo>
                  <a:cubicBezTo>
                    <a:pt x="267" y="4"/>
                    <a:pt x="343" y="80"/>
                    <a:pt x="343" y="173"/>
                  </a:cubicBezTo>
                  <a:cubicBezTo>
                    <a:pt x="343" y="267"/>
                    <a:pt x="267" y="343"/>
                    <a:pt x="174" y="343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53" name="íšlíḓe"/>
            <p:cNvSpPr/>
            <p:nvPr/>
          </p:nvSpPr>
          <p:spPr bwMode="auto">
            <a:xfrm>
              <a:off x="9194" y="1221"/>
              <a:ext cx="1085" cy="930"/>
            </a:xfrm>
            <a:custGeom>
              <a:avLst/>
              <a:gdLst>
                <a:gd name="T0" fmla="*/ 28 w 192"/>
                <a:gd name="T1" fmla="*/ 164 h 164"/>
                <a:gd name="T2" fmla="*/ 31 w 192"/>
                <a:gd name="T3" fmla="*/ 164 h 164"/>
                <a:gd name="T4" fmla="*/ 2 w 192"/>
                <a:gd name="T5" fmla="*/ 96 h 164"/>
                <a:gd name="T6" fmla="*/ 96 w 192"/>
                <a:gd name="T7" fmla="*/ 2 h 164"/>
                <a:gd name="T8" fmla="*/ 190 w 192"/>
                <a:gd name="T9" fmla="*/ 96 h 164"/>
                <a:gd name="T10" fmla="*/ 160 w 192"/>
                <a:gd name="T11" fmla="*/ 164 h 164"/>
                <a:gd name="T12" fmla="*/ 163 w 192"/>
                <a:gd name="T13" fmla="*/ 164 h 164"/>
                <a:gd name="T14" fmla="*/ 192 w 192"/>
                <a:gd name="T15" fmla="*/ 96 h 164"/>
                <a:gd name="T16" fmla="*/ 96 w 192"/>
                <a:gd name="T17" fmla="*/ 0 h 164"/>
                <a:gd name="T18" fmla="*/ 0 w 192"/>
                <a:gd name="T19" fmla="*/ 96 h 164"/>
                <a:gd name="T20" fmla="*/ 28 w 192"/>
                <a:gd name="T21" fmla="*/ 164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2" h="164">
                  <a:moveTo>
                    <a:pt x="28" y="164"/>
                  </a:moveTo>
                  <a:cubicBezTo>
                    <a:pt x="31" y="164"/>
                    <a:pt x="31" y="164"/>
                    <a:pt x="31" y="164"/>
                  </a:cubicBezTo>
                  <a:cubicBezTo>
                    <a:pt x="13" y="147"/>
                    <a:pt x="2" y="123"/>
                    <a:pt x="2" y="96"/>
                  </a:cubicBezTo>
                  <a:cubicBezTo>
                    <a:pt x="2" y="45"/>
                    <a:pt x="44" y="2"/>
                    <a:pt x="96" y="2"/>
                  </a:cubicBezTo>
                  <a:cubicBezTo>
                    <a:pt x="147" y="2"/>
                    <a:pt x="190" y="45"/>
                    <a:pt x="190" y="96"/>
                  </a:cubicBezTo>
                  <a:cubicBezTo>
                    <a:pt x="190" y="123"/>
                    <a:pt x="178" y="147"/>
                    <a:pt x="160" y="164"/>
                  </a:cubicBezTo>
                  <a:cubicBezTo>
                    <a:pt x="163" y="164"/>
                    <a:pt x="163" y="164"/>
                    <a:pt x="163" y="164"/>
                  </a:cubicBezTo>
                  <a:cubicBezTo>
                    <a:pt x="181" y="147"/>
                    <a:pt x="192" y="123"/>
                    <a:pt x="192" y="96"/>
                  </a:cubicBezTo>
                  <a:cubicBezTo>
                    <a:pt x="192" y="43"/>
                    <a:pt x="148" y="0"/>
                    <a:pt x="96" y="0"/>
                  </a:cubicBezTo>
                  <a:cubicBezTo>
                    <a:pt x="43" y="0"/>
                    <a:pt x="0" y="43"/>
                    <a:pt x="0" y="96"/>
                  </a:cubicBezTo>
                  <a:cubicBezTo>
                    <a:pt x="0" y="123"/>
                    <a:pt x="11" y="147"/>
                    <a:pt x="28" y="164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54" name="ïṣļïḍê"/>
            <p:cNvSpPr/>
            <p:nvPr/>
          </p:nvSpPr>
          <p:spPr bwMode="auto">
            <a:xfrm>
              <a:off x="10401" y="1914"/>
              <a:ext cx="210" cy="114"/>
            </a:xfrm>
            <a:custGeom>
              <a:avLst/>
              <a:gdLst>
                <a:gd name="T0" fmla="*/ 36 w 37"/>
                <a:gd name="T1" fmla="*/ 20 h 20"/>
                <a:gd name="T2" fmla="*/ 22 w 37"/>
                <a:gd name="T3" fmla="*/ 16 h 20"/>
                <a:gd name="T4" fmla="*/ 0 w 37"/>
                <a:gd name="T5" fmla="*/ 20 h 20"/>
                <a:gd name="T6" fmla="*/ 1 w 37"/>
                <a:gd name="T7" fmla="*/ 16 h 20"/>
                <a:gd name="T8" fmla="*/ 12 w 37"/>
                <a:gd name="T9" fmla="*/ 14 h 20"/>
                <a:gd name="T10" fmla="*/ 19 w 37"/>
                <a:gd name="T11" fmla="*/ 14 h 20"/>
                <a:gd name="T12" fmla="*/ 13 w 37"/>
                <a:gd name="T13" fmla="*/ 10 h 20"/>
                <a:gd name="T14" fmla="*/ 5 w 37"/>
                <a:gd name="T15" fmla="*/ 3 h 20"/>
                <a:gd name="T16" fmla="*/ 6 w 37"/>
                <a:gd name="T17" fmla="*/ 0 h 20"/>
                <a:gd name="T18" fmla="*/ 23 w 37"/>
                <a:gd name="T19" fmla="*/ 13 h 20"/>
                <a:gd name="T20" fmla="*/ 37 w 37"/>
                <a:gd name="T21" fmla="*/ 17 h 20"/>
                <a:gd name="T22" fmla="*/ 36 w 37"/>
                <a:gd name="T23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7" h="20">
                  <a:moveTo>
                    <a:pt x="36" y="20"/>
                  </a:moveTo>
                  <a:cubicBezTo>
                    <a:pt x="22" y="16"/>
                    <a:pt x="22" y="16"/>
                    <a:pt x="22" y="16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4" y="14"/>
                    <a:pt x="17" y="14"/>
                    <a:pt x="19" y="14"/>
                  </a:cubicBezTo>
                  <a:cubicBezTo>
                    <a:pt x="17" y="13"/>
                    <a:pt x="15" y="11"/>
                    <a:pt x="13" y="10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3" y="13"/>
                    <a:pt x="23" y="13"/>
                    <a:pt x="23" y="13"/>
                  </a:cubicBezTo>
                  <a:cubicBezTo>
                    <a:pt x="37" y="17"/>
                    <a:pt x="37" y="17"/>
                    <a:pt x="37" y="17"/>
                  </a:cubicBezTo>
                  <a:lnTo>
                    <a:pt x="36" y="20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</p:grpSp>
      <p:sp>
        <p:nvSpPr>
          <p:cNvPr id="14" name="椭圆 13"/>
          <p:cNvSpPr/>
          <p:nvPr/>
        </p:nvSpPr>
        <p:spPr>
          <a:xfrm>
            <a:off x="1939336" y="2420811"/>
            <a:ext cx="1592179" cy="1592179"/>
          </a:xfrm>
          <a:prstGeom prst="ellipse">
            <a:avLst/>
          </a:prstGeom>
          <a:solidFill>
            <a:srgbClr val="1F4D8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9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89592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D6C8F6DF-EABF-A0A2-5994-B96D50196DC9}"/>
              </a:ext>
            </a:extLst>
          </p:cNvPr>
          <p:cNvGrpSpPr/>
          <p:nvPr/>
        </p:nvGrpSpPr>
        <p:grpSpPr>
          <a:xfrm>
            <a:off x="0" y="-77584"/>
            <a:ext cx="12192000" cy="1445342"/>
            <a:chOff x="0" y="-47031"/>
            <a:chExt cx="12192000" cy="1445342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3151F1AA-537B-7B6E-C316-F9E93ED1A7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78925"/>
            <a:stretch/>
          </p:blipFill>
          <p:spPr>
            <a:xfrm>
              <a:off x="0" y="-47031"/>
              <a:ext cx="12192000" cy="1445342"/>
            </a:xfrm>
            <a:prstGeom prst="rect">
              <a:avLst/>
            </a:prstGeom>
          </p:spPr>
        </p:pic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B18E5703-AAE0-3FBC-DA74-A0A08AC2AF83}"/>
                </a:ext>
              </a:extLst>
            </p:cNvPr>
            <p:cNvSpPr/>
            <p:nvPr/>
          </p:nvSpPr>
          <p:spPr>
            <a:xfrm>
              <a:off x="497840" y="254000"/>
              <a:ext cx="7630160" cy="635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zh-CN" altLang="en-US" sz="3600" b="1" i="0" dirty="0">
                  <a:solidFill>
                    <a:srgbClr val="1B4975"/>
                  </a:solidFill>
                  <a:effectLst/>
                  <a:latin typeface="+mn-ea"/>
                </a:rPr>
                <a:t>研究背景：</a:t>
              </a:r>
              <a:r>
                <a:rPr lang="zh-CN" altLang="en-US" sz="3600" b="1" dirty="0">
                  <a:solidFill>
                    <a:schemeClr val="accent1">
                      <a:lumMod val="75000"/>
                    </a:schemeClr>
                  </a:solidFill>
                </a:rPr>
                <a:t>研究现状和发展动态</a:t>
              </a:r>
            </a:p>
          </p:txBody>
        </p:sp>
      </p:grpSp>
      <p:sp>
        <p:nvSpPr>
          <p:cNvPr id="19" name="矩形 18">
            <a:extLst>
              <a:ext uri="{FF2B5EF4-FFF2-40B4-BE49-F238E27FC236}">
                <a16:creationId xmlns:a16="http://schemas.microsoft.com/office/drawing/2014/main" id="{07A43AA2-0FB9-859F-B669-15AB43F0E60D}"/>
              </a:ext>
            </a:extLst>
          </p:cNvPr>
          <p:cNvSpPr/>
          <p:nvPr/>
        </p:nvSpPr>
        <p:spPr>
          <a:xfrm>
            <a:off x="497840" y="160603"/>
            <a:ext cx="7630160" cy="63500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en-US" sz="3600" b="1" i="0" dirty="0">
                <a:solidFill>
                  <a:srgbClr val="1B4975"/>
                </a:solidFill>
                <a:effectLst/>
                <a:latin typeface="+mn-ea"/>
              </a:rPr>
              <a:t>研究</a:t>
            </a:r>
            <a:r>
              <a:rPr lang="zh-CN" altLang="en-US" sz="3600" b="1" dirty="0">
                <a:solidFill>
                  <a:srgbClr val="1B4975"/>
                </a:solidFill>
                <a:latin typeface="+mn-ea"/>
              </a:rPr>
              <a:t>背景</a:t>
            </a:r>
            <a:endParaRPr lang="en-US" altLang="zh-CN" sz="3600" b="1" dirty="0">
              <a:solidFill>
                <a:srgbClr val="1B4975"/>
              </a:solidFill>
              <a:latin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26962" y="1899745"/>
            <a:ext cx="6921186" cy="33673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灾害遥感图像的重要性</a:t>
            </a:r>
            <a:endParaRPr lang="en-US" altLang="zh-CN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8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遥感图像在资源分配等援助与</a:t>
            </a: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灾害响应任务中具有重要作用 </a:t>
            </a:r>
            <a:r>
              <a:rPr lang="en-US" altLang="zh-CN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[1]</a:t>
            </a: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。</a:t>
            </a:r>
            <a:endParaRPr lang="en-US" altLang="zh-CN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8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通过卫星影像和计算机视觉算法，可以远程和自动化地进行灾害评估，避免进行危险的现场评估 </a:t>
            </a:r>
            <a:r>
              <a:rPr lang="en-US" altLang="zh-CN" sz="18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[1] </a:t>
            </a:r>
            <a:r>
              <a:rPr lang="zh-CN" altLang="en-US" sz="18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。</a:t>
            </a:r>
            <a:endParaRPr lang="en-US" altLang="zh-CN" sz="18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灾害遥感图像数据现状</a:t>
            </a:r>
            <a:endParaRPr lang="en-US" altLang="zh-CN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8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灾害遥感图像获取和制作困难，存在数量稀少、时空分布不均和缺少高质量标签的问题 </a:t>
            </a:r>
            <a:r>
              <a:rPr lang="en-US" altLang="zh-CN" sz="18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[2]</a:t>
            </a:r>
            <a:r>
              <a:rPr lang="zh-CN" altLang="en-US" sz="18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8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45184859-F46E-1425-5FCA-26F98CE186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9823" y="1992267"/>
            <a:ext cx="4547361" cy="2973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7">
            <a:extLst>
              <a:ext uri="{FF2B5EF4-FFF2-40B4-BE49-F238E27FC236}">
                <a16:creationId xmlns:a16="http://schemas.microsoft.com/office/drawing/2014/main" id="{422D2230-6155-F007-C653-705EAE9C7867}"/>
              </a:ext>
            </a:extLst>
          </p:cNvPr>
          <p:cNvSpPr txBox="1"/>
          <p:nvPr/>
        </p:nvSpPr>
        <p:spPr>
          <a:xfrm>
            <a:off x="7873796" y="5097865"/>
            <a:ext cx="34630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6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世界范围内自然灾害频发</a:t>
            </a:r>
          </a:p>
        </p:txBody>
      </p:sp>
    </p:spTree>
    <p:extLst>
      <p:ext uri="{BB962C8B-B14F-4D97-AF65-F5344CB8AC3E}">
        <p14:creationId xmlns:p14="http://schemas.microsoft.com/office/powerpoint/2010/main" val="1470125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D6C8F6DF-EABF-A0A2-5994-B96D50196DC9}"/>
              </a:ext>
            </a:extLst>
          </p:cNvPr>
          <p:cNvGrpSpPr/>
          <p:nvPr/>
        </p:nvGrpSpPr>
        <p:grpSpPr>
          <a:xfrm>
            <a:off x="0" y="-77584"/>
            <a:ext cx="12192000" cy="1445342"/>
            <a:chOff x="0" y="-47031"/>
            <a:chExt cx="12192000" cy="1445342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3151F1AA-537B-7B6E-C316-F9E93ED1A7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78925"/>
            <a:stretch/>
          </p:blipFill>
          <p:spPr>
            <a:xfrm>
              <a:off x="0" y="-47031"/>
              <a:ext cx="12192000" cy="1445342"/>
            </a:xfrm>
            <a:prstGeom prst="rect">
              <a:avLst/>
            </a:prstGeom>
          </p:spPr>
        </p:pic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B18E5703-AAE0-3FBC-DA74-A0A08AC2AF83}"/>
                </a:ext>
              </a:extLst>
            </p:cNvPr>
            <p:cNvSpPr/>
            <p:nvPr/>
          </p:nvSpPr>
          <p:spPr>
            <a:xfrm>
              <a:off x="497840" y="254000"/>
              <a:ext cx="7630160" cy="635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zh-CN" altLang="en-US" sz="3600" b="1" i="0" dirty="0">
                  <a:solidFill>
                    <a:srgbClr val="1B4975"/>
                  </a:solidFill>
                  <a:effectLst/>
                  <a:latin typeface="+mn-ea"/>
                </a:rPr>
                <a:t>研究背景：</a:t>
              </a:r>
              <a:r>
                <a:rPr lang="zh-CN" altLang="en-US" sz="3600" b="1" dirty="0">
                  <a:solidFill>
                    <a:schemeClr val="accent1">
                      <a:lumMod val="75000"/>
                    </a:schemeClr>
                  </a:solidFill>
                </a:rPr>
                <a:t>研究现状和发展动态</a:t>
              </a:r>
            </a:p>
          </p:txBody>
        </p:sp>
      </p:grpSp>
      <p:sp>
        <p:nvSpPr>
          <p:cNvPr id="19" name="矩形 18">
            <a:extLst>
              <a:ext uri="{FF2B5EF4-FFF2-40B4-BE49-F238E27FC236}">
                <a16:creationId xmlns:a16="http://schemas.microsoft.com/office/drawing/2014/main" id="{07A43AA2-0FB9-859F-B669-15AB43F0E60D}"/>
              </a:ext>
            </a:extLst>
          </p:cNvPr>
          <p:cNvSpPr/>
          <p:nvPr/>
        </p:nvSpPr>
        <p:spPr>
          <a:xfrm>
            <a:off x="497840" y="160603"/>
            <a:ext cx="7630160" cy="63500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en-US" sz="3600" b="1" i="0" dirty="0">
                <a:solidFill>
                  <a:srgbClr val="1B4975"/>
                </a:solidFill>
                <a:effectLst/>
                <a:latin typeface="+mn-ea"/>
              </a:rPr>
              <a:t>研究</a:t>
            </a:r>
            <a:r>
              <a:rPr lang="zh-CN" altLang="en-US" sz="3600" b="1" dirty="0">
                <a:solidFill>
                  <a:srgbClr val="1B4975"/>
                </a:solidFill>
                <a:latin typeface="+mn-ea"/>
              </a:rPr>
              <a:t>背景</a:t>
            </a:r>
            <a:endParaRPr lang="en-US" altLang="zh-CN" sz="3600" b="1" dirty="0">
              <a:solidFill>
                <a:srgbClr val="1B4975"/>
              </a:solidFill>
              <a:latin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26962" y="1899745"/>
            <a:ext cx="6921186" cy="37828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扩散模型简介</a:t>
            </a:r>
            <a:endParaRPr lang="en-US" altLang="zh-CN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扩散模型是一种基于概率的生成模型，通过逐步还原噪声图像生成高质量图像 </a:t>
            </a:r>
            <a:r>
              <a:rPr lang="en-US" altLang="zh-CN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[3-6]</a:t>
            </a: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。</a:t>
            </a:r>
            <a:endParaRPr lang="en-US" altLang="zh-CN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扩散模型在图像生成中的优势</a:t>
            </a:r>
            <a:endParaRPr lang="en-US" altLang="zh-CN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高质量图像生成：扩散模型能够生成高质量的图像 </a:t>
            </a:r>
            <a:r>
              <a:rPr lang="en-US" altLang="zh-CN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[3]</a:t>
            </a: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。</a:t>
            </a:r>
            <a:endParaRPr lang="en-US" altLang="zh-CN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稳定性和效率：在模型训练和生成过程中具有较高的稳定性和效率 </a:t>
            </a:r>
            <a:r>
              <a:rPr lang="en-US" altLang="zh-CN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[3]</a:t>
            </a: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。</a:t>
            </a:r>
            <a:endParaRPr lang="en-US" altLang="zh-CN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可迁移性：通用基座模型经过少量训练能适应各种场景的图像生成 </a:t>
            </a:r>
            <a:r>
              <a:rPr lang="en-US" altLang="zh-CN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[7-9]</a:t>
            </a: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。</a:t>
            </a:r>
            <a:endParaRPr lang="en-US" altLang="zh-CN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2B5467D1-A057-2813-8427-2B4B90358060}"/>
              </a:ext>
            </a:extLst>
          </p:cNvPr>
          <p:cNvGrpSpPr/>
          <p:nvPr/>
        </p:nvGrpSpPr>
        <p:grpSpPr>
          <a:xfrm>
            <a:off x="7607005" y="1899745"/>
            <a:ext cx="4173869" cy="3960166"/>
            <a:chOff x="8177575" y="3513042"/>
            <a:chExt cx="3289509" cy="3344958"/>
          </a:xfrm>
        </p:grpSpPr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4D24F1EC-4B1F-E4CF-4BC1-302882B8784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77575" y="3513042"/>
              <a:ext cx="3289509" cy="3019666"/>
            </a:xfrm>
            <a:prstGeom prst="rect">
              <a:avLst/>
            </a:prstGeom>
          </p:spPr>
        </p:pic>
        <p:sp>
          <p:nvSpPr>
            <p:cNvPr id="12" name="文本框 31">
              <a:extLst>
                <a:ext uri="{FF2B5EF4-FFF2-40B4-BE49-F238E27FC236}">
                  <a16:creationId xmlns:a16="http://schemas.microsoft.com/office/drawing/2014/main" id="{F123CE5F-761F-DBAE-5BAE-A8068160E78A}"/>
                </a:ext>
              </a:extLst>
            </p:cNvPr>
            <p:cNvSpPr txBox="1"/>
            <p:nvPr/>
          </p:nvSpPr>
          <p:spPr>
            <a:xfrm>
              <a:off x="8177575" y="6519446"/>
              <a:ext cx="328950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1600" b="1" dirty="0">
                  <a:solidFill>
                    <a:schemeClr val="accent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扩散模型在图像生成领域蓬勃发展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80117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45805" y="294968"/>
            <a:ext cx="1961536" cy="1696064"/>
          </a:xfrm>
          <a:prstGeom prst="rect">
            <a:avLst/>
          </a:pr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9984658" y="4866967"/>
            <a:ext cx="1961536" cy="1696064"/>
          </a:xfrm>
          <a:prstGeom prst="rect">
            <a:avLst/>
          </a:pr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圆角矩形 5"/>
          <p:cNvSpPr/>
          <p:nvPr/>
        </p:nvSpPr>
        <p:spPr>
          <a:xfrm>
            <a:off x="403122" y="449825"/>
            <a:ext cx="11385755" cy="5958349"/>
          </a:xfrm>
          <a:prstGeom prst="roundRect">
            <a:avLst>
              <a:gd name="adj" fmla="val 1568"/>
            </a:avLst>
          </a:prstGeom>
          <a:solidFill>
            <a:schemeClr val="bg1"/>
          </a:solidFill>
          <a:ln>
            <a:noFill/>
          </a:ln>
          <a:effectLst>
            <a:glow rad="228600">
              <a:srgbClr val="02615A">
                <a:alpha val="3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6"/>
          <p:cNvGrpSpPr/>
          <p:nvPr/>
        </p:nvGrpSpPr>
        <p:grpSpPr>
          <a:xfrm>
            <a:off x="4476985" y="2714351"/>
            <a:ext cx="4556948" cy="1008189"/>
            <a:chOff x="4476985" y="2703555"/>
            <a:chExt cx="4556948" cy="1008189"/>
          </a:xfrm>
        </p:grpSpPr>
        <p:sp>
          <p:nvSpPr>
            <p:cNvPr id="8" name="文本框 7"/>
            <p:cNvSpPr txBox="1"/>
            <p:nvPr/>
          </p:nvSpPr>
          <p:spPr>
            <a:xfrm>
              <a:off x="4476985" y="2703555"/>
              <a:ext cx="4556948" cy="92333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dist"/>
              <a:r>
                <a:rPr lang="zh-CN" altLang="en-US" sz="5400" b="1" dirty="0">
                  <a:solidFill>
                    <a:srgbClr val="1C4885"/>
                  </a:solidFill>
                  <a:latin typeface="微软雅黑" panose="020B0503020204020204" pitchFamily="34" charset="-122"/>
                </a:rPr>
                <a:t>研究内容</a:t>
              </a:r>
            </a:p>
          </p:txBody>
        </p:sp>
        <p:cxnSp>
          <p:nvCxnSpPr>
            <p:cNvPr id="9" name="直接连接符 8"/>
            <p:cNvCxnSpPr/>
            <p:nvPr/>
          </p:nvCxnSpPr>
          <p:spPr>
            <a:xfrm>
              <a:off x="4604288" y="3711744"/>
              <a:ext cx="4294179" cy="0"/>
            </a:xfrm>
            <a:prstGeom prst="line">
              <a:avLst/>
            </a:prstGeom>
            <a:ln w="254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6" name="组合 85"/>
          <p:cNvGrpSpPr/>
          <p:nvPr/>
        </p:nvGrpSpPr>
        <p:grpSpPr>
          <a:xfrm>
            <a:off x="10581005" y="789940"/>
            <a:ext cx="766445" cy="770255"/>
            <a:chOff x="8754" y="785"/>
            <a:chExt cx="1958" cy="1968"/>
          </a:xfrm>
        </p:grpSpPr>
        <p:sp>
          <p:nvSpPr>
            <p:cNvPr id="2" name="íṡḷîḍê"/>
            <p:cNvSpPr/>
            <p:nvPr/>
          </p:nvSpPr>
          <p:spPr bwMode="auto">
            <a:xfrm>
              <a:off x="9285" y="1408"/>
              <a:ext cx="897" cy="828"/>
            </a:xfrm>
            <a:custGeom>
              <a:avLst/>
              <a:gdLst>
                <a:gd name="T0" fmla="*/ 154 w 159"/>
                <a:gd name="T1" fmla="*/ 43 h 146"/>
                <a:gd name="T2" fmla="*/ 133 w 159"/>
                <a:gd name="T3" fmla="*/ 41 h 146"/>
                <a:gd name="T4" fmla="*/ 159 w 159"/>
                <a:gd name="T5" fmla="*/ 25 h 146"/>
                <a:gd name="T6" fmla="*/ 133 w 159"/>
                <a:gd name="T7" fmla="*/ 24 h 146"/>
                <a:gd name="T8" fmla="*/ 97 w 159"/>
                <a:gd name="T9" fmla="*/ 38 h 146"/>
                <a:gd name="T10" fmla="*/ 106 w 159"/>
                <a:gd name="T11" fmla="*/ 24 h 146"/>
                <a:gd name="T12" fmla="*/ 72 w 159"/>
                <a:gd name="T13" fmla="*/ 34 h 146"/>
                <a:gd name="T14" fmla="*/ 66 w 159"/>
                <a:gd name="T15" fmla="*/ 36 h 146"/>
                <a:gd name="T16" fmla="*/ 0 w 159"/>
                <a:gd name="T17" fmla="*/ 23 h 146"/>
                <a:gd name="T18" fmla="*/ 28 w 159"/>
                <a:gd name="T19" fmla="*/ 34 h 146"/>
                <a:gd name="T20" fmla="*/ 30 w 159"/>
                <a:gd name="T21" fmla="*/ 41 h 146"/>
                <a:gd name="T22" fmla="*/ 11 w 159"/>
                <a:gd name="T23" fmla="*/ 40 h 146"/>
                <a:gd name="T24" fmla="*/ 41 w 159"/>
                <a:gd name="T25" fmla="*/ 60 h 146"/>
                <a:gd name="T26" fmla="*/ 24 w 159"/>
                <a:gd name="T27" fmla="*/ 60 h 146"/>
                <a:gd name="T28" fmla="*/ 46 w 159"/>
                <a:gd name="T29" fmla="*/ 79 h 146"/>
                <a:gd name="T30" fmla="*/ 35 w 159"/>
                <a:gd name="T31" fmla="*/ 78 h 146"/>
                <a:gd name="T32" fmla="*/ 54 w 159"/>
                <a:gd name="T33" fmla="*/ 92 h 146"/>
                <a:gd name="T34" fmla="*/ 54 w 159"/>
                <a:gd name="T35" fmla="*/ 96 h 146"/>
                <a:gd name="T36" fmla="*/ 46 w 159"/>
                <a:gd name="T37" fmla="*/ 96 h 146"/>
                <a:gd name="T38" fmla="*/ 64 w 159"/>
                <a:gd name="T39" fmla="*/ 108 h 146"/>
                <a:gd name="T40" fmla="*/ 64 w 159"/>
                <a:gd name="T41" fmla="*/ 114 h 146"/>
                <a:gd name="T42" fmla="*/ 60 w 159"/>
                <a:gd name="T43" fmla="*/ 115 h 146"/>
                <a:gd name="T44" fmla="*/ 81 w 159"/>
                <a:gd name="T45" fmla="*/ 146 h 146"/>
                <a:gd name="T46" fmla="*/ 103 w 159"/>
                <a:gd name="T47" fmla="*/ 117 h 146"/>
                <a:gd name="T48" fmla="*/ 98 w 159"/>
                <a:gd name="T49" fmla="*/ 114 h 146"/>
                <a:gd name="T50" fmla="*/ 99 w 159"/>
                <a:gd name="T51" fmla="*/ 107 h 146"/>
                <a:gd name="T52" fmla="*/ 115 w 159"/>
                <a:gd name="T53" fmla="*/ 97 h 146"/>
                <a:gd name="T54" fmla="*/ 112 w 159"/>
                <a:gd name="T55" fmla="*/ 92 h 146"/>
                <a:gd name="T56" fmla="*/ 131 w 159"/>
                <a:gd name="T57" fmla="*/ 79 h 146"/>
                <a:gd name="T58" fmla="*/ 119 w 159"/>
                <a:gd name="T59" fmla="*/ 79 h 146"/>
                <a:gd name="T60" fmla="*/ 117 w 159"/>
                <a:gd name="T61" fmla="*/ 75 h 146"/>
                <a:gd name="T62" fmla="*/ 141 w 159"/>
                <a:gd name="T63" fmla="*/ 59 h 146"/>
                <a:gd name="T64" fmla="*/ 125 w 159"/>
                <a:gd name="T65" fmla="*/ 58 h 146"/>
                <a:gd name="T66" fmla="*/ 124 w 159"/>
                <a:gd name="T67" fmla="*/ 54 h 146"/>
                <a:gd name="T68" fmla="*/ 154 w 159"/>
                <a:gd name="T69" fmla="*/ 4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59" h="146">
                  <a:moveTo>
                    <a:pt x="154" y="43"/>
                  </a:moveTo>
                  <a:cubicBezTo>
                    <a:pt x="133" y="41"/>
                    <a:pt x="133" y="41"/>
                    <a:pt x="133" y="41"/>
                  </a:cubicBezTo>
                  <a:cubicBezTo>
                    <a:pt x="137" y="34"/>
                    <a:pt x="155" y="37"/>
                    <a:pt x="159" y="25"/>
                  </a:cubicBezTo>
                  <a:cubicBezTo>
                    <a:pt x="133" y="24"/>
                    <a:pt x="133" y="24"/>
                    <a:pt x="133" y="24"/>
                  </a:cubicBezTo>
                  <a:cubicBezTo>
                    <a:pt x="114" y="21"/>
                    <a:pt x="107" y="39"/>
                    <a:pt x="97" y="38"/>
                  </a:cubicBezTo>
                  <a:cubicBezTo>
                    <a:pt x="88" y="29"/>
                    <a:pt x="100" y="28"/>
                    <a:pt x="106" y="24"/>
                  </a:cubicBezTo>
                  <a:cubicBezTo>
                    <a:pt x="80" y="0"/>
                    <a:pt x="72" y="32"/>
                    <a:pt x="72" y="34"/>
                  </a:cubicBezTo>
                  <a:cubicBezTo>
                    <a:pt x="71" y="37"/>
                    <a:pt x="68" y="38"/>
                    <a:pt x="66" y="36"/>
                  </a:cubicBezTo>
                  <a:cubicBezTo>
                    <a:pt x="58" y="12"/>
                    <a:pt x="33" y="22"/>
                    <a:pt x="0" y="23"/>
                  </a:cubicBezTo>
                  <a:cubicBezTo>
                    <a:pt x="8" y="31"/>
                    <a:pt x="17" y="32"/>
                    <a:pt x="28" y="34"/>
                  </a:cubicBezTo>
                  <a:cubicBezTo>
                    <a:pt x="30" y="36"/>
                    <a:pt x="32" y="38"/>
                    <a:pt x="30" y="41"/>
                  </a:cubicBezTo>
                  <a:cubicBezTo>
                    <a:pt x="11" y="40"/>
                    <a:pt x="11" y="40"/>
                    <a:pt x="11" y="40"/>
                  </a:cubicBezTo>
                  <a:cubicBezTo>
                    <a:pt x="19" y="58"/>
                    <a:pt x="35" y="49"/>
                    <a:pt x="41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5" y="75"/>
                    <a:pt x="41" y="68"/>
                    <a:pt x="46" y="79"/>
                  </a:cubicBezTo>
                  <a:cubicBezTo>
                    <a:pt x="35" y="78"/>
                    <a:pt x="35" y="78"/>
                    <a:pt x="35" y="78"/>
                  </a:cubicBezTo>
                  <a:cubicBezTo>
                    <a:pt x="40" y="90"/>
                    <a:pt x="48" y="91"/>
                    <a:pt x="54" y="92"/>
                  </a:cubicBezTo>
                  <a:cubicBezTo>
                    <a:pt x="54" y="96"/>
                    <a:pt x="54" y="96"/>
                    <a:pt x="54" y="96"/>
                  </a:cubicBezTo>
                  <a:cubicBezTo>
                    <a:pt x="46" y="96"/>
                    <a:pt x="46" y="96"/>
                    <a:pt x="46" y="96"/>
                  </a:cubicBezTo>
                  <a:cubicBezTo>
                    <a:pt x="46" y="104"/>
                    <a:pt x="57" y="109"/>
                    <a:pt x="64" y="108"/>
                  </a:cubicBezTo>
                  <a:cubicBezTo>
                    <a:pt x="64" y="114"/>
                    <a:pt x="64" y="114"/>
                    <a:pt x="64" y="114"/>
                  </a:cubicBezTo>
                  <a:cubicBezTo>
                    <a:pt x="60" y="115"/>
                    <a:pt x="60" y="115"/>
                    <a:pt x="60" y="115"/>
                  </a:cubicBezTo>
                  <a:cubicBezTo>
                    <a:pt x="81" y="146"/>
                    <a:pt x="81" y="146"/>
                    <a:pt x="81" y="146"/>
                  </a:cubicBezTo>
                  <a:cubicBezTo>
                    <a:pt x="103" y="117"/>
                    <a:pt x="103" y="117"/>
                    <a:pt x="103" y="117"/>
                  </a:cubicBezTo>
                  <a:cubicBezTo>
                    <a:pt x="98" y="114"/>
                    <a:pt x="98" y="114"/>
                    <a:pt x="98" y="114"/>
                  </a:cubicBezTo>
                  <a:cubicBezTo>
                    <a:pt x="99" y="107"/>
                    <a:pt x="99" y="107"/>
                    <a:pt x="99" y="107"/>
                  </a:cubicBezTo>
                  <a:cubicBezTo>
                    <a:pt x="105" y="108"/>
                    <a:pt x="111" y="106"/>
                    <a:pt x="115" y="97"/>
                  </a:cubicBezTo>
                  <a:cubicBezTo>
                    <a:pt x="114" y="95"/>
                    <a:pt x="99" y="99"/>
                    <a:pt x="112" y="92"/>
                  </a:cubicBezTo>
                  <a:cubicBezTo>
                    <a:pt x="120" y="91"/>
                    <a:pt x="125" y="85"/>
                    <a:pt x="131" y="79"/>
                  </a:cubicBezTo>
                  <a:cubicBezTo>
                    <a:pt x="119" y="79"/>
                    <a:pt x="119" y="79"/>
                    <a:pt x="119" y="79"/>
                  </a:cubicBezTo>
                  <a:cubicBezTo>
                    <a:pt x="117" y="78"/>
                    <a:pt x="116" y="76"/>
                    <a:pt x="117" y="75"/>
                  </a:cubicBezTo>
                  <a:cubicBezTo>
                    <a:pt x="125" y="74"/>
                    <a:pt x="137" y="70"/>
                    <a:pt x="141" y="59"/>
                  </a:cubicBezTo>
                  <a:cubicBezTo>
                    <a:pt x="125" y="58"/>
                    <a:pt x="125" y="58"/>
                    <a:pt x="125" y="58"/>
                  </a:cubicBezTo>
                  <a:cubicBezTo>
                    <a:pt x="122" y="57"/>
                    <a:pt x="123" y="55"/>
                    <a:pt x="124" y="54"/>
                  </a:cubicBezTo>
                  <a:cubicBezTo>
                    <a:pt x="134" y="54"/>
                    <a:pt x="145" y="50"/>
                    <a:pt x="154" y="43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3" name="íŝḻiḍè"/>
            <p:cNvSpPr/>
            <p:nvPr/>
          </p:nvSpPr>
          <p:spPr bwMode="auto">
            <a:xfrm>
              <a:off x="8856" y="1941"/>
              <a:ext cx="231" cy="183"/>
            </a:xfrm>
            <a:custGeom>
              <a:avLst/>
              <a:gdLst>
                <a:gd name="T0" fmla="*/ 6 w 41"/>
                <a:gd name="T1" fmla="*/ 15 h 32"/>
                <a:gd name="T2" fmla="*/ 9 w 41"/>
                <a:gd name="T3" fmla="*/ 16 h 32"/>
                <a:gd name="T4" fmla="*/ 37 w 41"/>
                <a:gd name="T5" fmla="*/ 18 h 32"/>
                <a:gd name="T6" fmla="*/ 41 w 41"/>
                <a:gd name="T7" fmla="*/ 16 h 32"/>
                <a:gd name="T8" fmla="*/ 32 w 41"/>
                <a:gd name="T9" fmla="*/ 0 h 32"/>
                <a:gd name="T10" fmla="*/ 28 w 41"/>
                <a:gd name="T11" fmla="*/ 1 h 32"/>
                <a:gd name="T12" fmla="*/ 35 w 41"/>
                <a:gd name="T13" fmla="*/ 14 h 32"/>
                <a:gd name="T14" fmla="*/ 30 w 41"/>
                <a:gd name="T15" fmla="*/ 13 h 32"/>
                <a:gd name="T16" fmla="*/ 4 w 41"/>
                <a:gd name="T17" fmla="*/ 12 h 32"/>
                <a:gd name="T18" fmla="*/ 0 w 41"/>
                <a:gd name="T19" fmla="*/ 14 h 32"/>
                <a:gd name="T20" fmla="*/ 10 w 41"/>
                <a:gd name="T21" fmla="*/ 32 h 32"/>
                <a:gd name="T22" fmla="*/ 14 w 41"/>
                <a:gd name="T23" fmla="*/ 30 h 32"/>
                <a:gd name="T24" fmla="*/ 6 w 41"/>
                <a:gd name="T25" fmla="*/ 15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" h="32">
                  <a:moveTo>
                    <a:pt x="6" y="15"/>
                  </a:moveTo>
                  <a:cubicBezTo>
                    <a:pt x="9" y="16"/>
                    <a:pt x="9" y="16"/>
                    <a:pt x="9" y="16"/>
                  </a:cubicBezTo>
                  <a:cubicBezTo>
                    <a:pt x="37" y="18"/>
                    <a:pt x="37" y="18"/>
                    <a:pt x="37" y="18"/>
                  </a:cubicBezTo>
                  <a:cubicBezTo>
                    <a:pt x="41" y="16"/>
                    <a:pt x="41" y="16"/>
                    <a:pt x="41" y="16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28" y="1"/>
                    <a:pt x="28" y="1"/>
                    <a:pt x="28" y="1"/>
                  </a:cubicBezTo>
                  <a:cubicBezTo>
                    <a:pt x="35" y="14"/>
                    <a:pt x="35" y="14"/>
                    <a:pt x="35" y="14"/>
                  </a:cubicBezTo>
                  <a:cubicBezTo>
                    <a:pt x="34" y="14"/>
                    <a:pt x="32" y="14"/>
                    <a:pt x="30" y="13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4" y="30"/>
                    <a:pt x="14" y="30"/>
                    <a:pt x="14" y="30"/>
                  </a:cubicBezTo>
                  <a:lnTo>
                    <a:pt x="6" y="15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11" name="îS1iďê"/>
            <p:cNvSpPr/>
            <p:nvPr/>
          </p:nvSpPr>
          <p:spPr bwMode="auto">
            <a:xfrm>
              <a:off x="8918" y="2054"/>
              <a:ext cx="226" cy="176"/>
            </a:xfrm>
            <a:custGeom>
              <a:avLst/>
              <a:gdLst>
                <a:gd name="T0" fmla="*/ 128 w 131"/>
                <a:gd name="T1" fmla="*/ 46 h 102"/>
                <a:gd name="T2" fmla="*/ 85 w 131"/>
                <a:gd name="T3" fmla="*/ 66 h 102"/>
                <a:gd name="T4" fmla="*/ 66 w 131"/>
                <a:gd name="T5" fmla="*/ 30 h 102"/>
                <a:gd name="T6" fmla="*/ 108 w 131"/>
                <a:gd name="T7" fmla="*/ 10 h 102"/>
                <a:gd name="T8" fmla="*/ 105 w 131"/>
                <a:gd name="T9" fmla="*/ 0 h 102"/>
                <a:gd name="T10" fmla="*/ 0 w 131"/>
                <a:gd name="T11" fmla="*/ 46 h 102"/>
                <a:gd name="T12" fmla="*/ 7 w 131"/>
                <a:gd name="T13" fmla="*/ 56 h 102"/>
                <a:gd name="T14" fmla="*/ 56 w 131"/>
                <a:gd name="T15" fmla="*/ 33 h 102"/>
                <a:gd name="T16" fmla="*/ 72 w 131"/>
                <a:gd name="T17" fmla="*/ 73 h 102"/>
                <a:gd name="T18" fmla="*/ 23 w 131"/>
                <a:gd name="T19" fmla="*/ 92 h 102"/>
                <a:gd name="T20" fmla="*/ 30 w 131"/>
                <a:gd name="T21" fmla="*/ 102 h 102"/>
                <a:gd name="T22" fmla="*/ 131 w 131"/>
                <a:gd name="T23" fmla="*/ 56 h 102"/>
                <a:gd name="T24" fmla="*/ 128 w 131"/>
                <a:gd name="T25" fmla="*/ 46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1" h="102">
                  <a:moveTo>
                    <a:pt x="128" y="46"/>
                  </a:moveTo>
                  <a:lnTo>
                    <a:pt x="85" y="66"/>
                  </a:lnTo>
                  <a:lnTo>
                    <a:pt x="66" y="30"/>
                  </a:lnTo>
                  <a:lnTo>
                    <a:pt x="108" y="10"/>
                  </a:lnTo>
                  <a:lnTo>
                    <a:pt x="105" y="0"/>
                  </a:lnTo>
                  <a:lnTo>
                    <a:pt x="0" y="46"/>
                  </a:lnTo>
                  <a:lnTo>
                    <a:pt x="7" y="56"/>
                  </a:lnTo>
                  <a:lnTo>
                    <a:pt x="56" y="33"/>
                  </a:lnTo>
                  <a:lnTo>
                    <a:pt x="72" y="73"/>
                  </a:lnTo>
                  <a:lnTo>
                    <a:pt x="23" y="92"/>
                  </a:lnTo>
                  <a:lnTo>
                    <a:pt x="30" y="102"/>
                  </a:lnTo>
                  <a:lnTo>
                    <a:pt x="131" y="56"/>
                  </a:lnTo>
                  <a:lnTo>
                    <a:pt x="128" y="46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13" name="i$ḷíḓe"/>
            <p:cNvSpPr/>
            <p:nvPr/>
          </p:nvSpPr>
          <p:spPr bwMode="auto">
            <a:xfrm>
              <a:off x="8980" y="2173"/>
              <a:ext cx="226" cy="176"/>
            </a:xfrm>
            <a:custGeom>
              <a:avLst/>
              <a:gdLst>
                <a:gd name="T0" fmla="*/ 72 w 131"/>
                <a:gd name="T1" fmla="*/ 76 h 102"/>
                <a:gd name="T2" fmla="*/ 85 w 131"/>
                <a:gd name="T3" fmla="*/ 69 h 102"/>
                <a:gd name="T4" fmla="*/ 66 w 131"/>
                <a:gd name="T5" fmla="*/ 30 h 102"/>
                <a:gd name="T6" fmla="*/ 98 w 131"/>
                <a:gd name="T7" fmla="*/ 17 h 102"/>
                <a:gd name="T8" fmla="*/ 118 w 131"/>
                <a:gd name="T9" fmla="*/ 56 h 102"/>
                <a:gd name="T10" fmla="*/ 131 w 131"/>
                <a:gd name="T11" fmla="*/ 53 h 102"/>
                <a:gd name="T12" fmla="*/ 105 w 131"/>
                <a:gd name="T13" fmla="*/ 0 h 102"/>
                <a:gd name="T14" fmla="*/ 0 w 131"/>
                <a:gd name="T15" fmla="*/ 50 h 102"/>
                <a:gd name="T16" fmla="*/ 30 w 131"/>
                <a:gd name="T17" fmla="*/ 102 h 102"/>
                <a:gd name="T18" fmla="*/ 39 w 131"/>
                <a:gd name="T19" fmla="*/ 96 h 102"/>
                <a:gd name="T20" fmla="*/ 20 w 131"/>
                <a:gd name="T21" fmla="*/ 53 h 102"/>
                <a:gd name="T22" fmla="*/ 52 w 131"/>
                <a:gd name="T23" fmla="*/ 36 h 102"/>
                <a:gd name="T24" fmla="*/ 72 w 131"/>
                <a:gd name="T25" fmla="*/ 76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1" h="102">
                  <a:moveTo>
                    <a:pt x="72" y="76"/>
                  </a:moveTo>
                  <a:lnTo>
                    <a:pt x="85" y="69"/>
                  </a:lnTo>
                  <a:lnTo>
                    <a:pt x="66" y="30"/>
                  </a:lnTo>
                  <a:lnTo>
                    <a:pt x="98" y="17"/>
                  </a:lnTo>
                  <a:lnTo>
                    <a:pt x="118" y="56"/>
                  </a:lnTo>
                  <a:lnTo>
                    <a:pt x="131" y="53"/>
                  </a:lnTo>
                  <a:lnTo>
                    <a:pt x="105" y="0"/>
                  </a:lnTo>
                  <a:lnTo>
                    <a:pt x="0" y="50"/>
                  </a:lnTo>
                  <a:lnTo>
                    <a:pt x="30" y="102"/>
                  </a:lnTo>
                  <a:lnTo>
                    <a:pt x="39" y="96"/>
                  </a:lnTo>
                  <a:lnTo>
                    <a:pt x="20" y="53"/>
                  </a:lnTo>
                  <a:lnTo>
                    <a:pt x="52" y="36"/>
                  </a:lnTo>
                  <a:lnTo>
                    <a:pt x="72" y="76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21" name="îş1íḍé"/>
            <p:cNvSpPr/>
            <p:nvPr/>
          </p:nvSpPr>
          <p:spPr bwMode="auto">
            <a:xfrm>
              <a:off x="9070" y="2292"/>
              <a:ext cx="181" cy="131"/>
            </a:xfrm>
            <a:custGeom>
              <a:avLst/>
              <a:gdLst>
                <a:gd name="T0" fmla="*/ 32 w 32"/>
                <a:gd name="T1" fmla="*/ 3 h 23"/>
                <a:gd name="T2" fmla="*/ 30 w 32"/>
                <a:gd name="T3" fmla="*/ 0 h 23"/>
                <a:gd name="T4" fmla="*/ 13 w 32"/>
                <a:gd name="T5" fmla="*/ 16 h 23"/>
                <a:gd name="T6" fmla="*/ 10 w 32"/>
                <a:gd name="T7" fmla="*/ 19 h 23"/>
                <a:gd name="T8" fmla="*/ 7 w 32"/>
                <a:gd name="T9" fmla="*/ 20 h 23"/>
                <a:gd name="T10" fmla="*/ 5 w 32"/>
                <a:gd name="T11" fmla="*/ 19 h 23"/>
                <a:gd name="T12" fmla="*/ 4 w 32"/>
                <a:gd name="T13" fmla="*/ 16 h 23"/>
                <a:gd name="T14" fmla="*/ 7 w 32"/>
                <a:gd name="T15" fmla="*/ 11 h 23"/>
                <a:gd name="T16" fmla="*/ 5 w 32"/>
                <a:gd name="T17" fmla="*/ 10 h 23"/>
                <a:gd name="T18" fmla="*/ 0 w 32"/>
                <a:gd name="T19" fmla="*/ 16 h 23"/>
                <a:gd name="T20" fmla="*/ 2 w 32"/>
                <a:gd name="T21" fmla="*/ 21 h 23"/>
                <a:gd name="T22" fmla="*/ 6 w 32"/>
                <a:gd name="T23" fmla="*/ 23 h 23"/>
                <a:gd name="T24" fmla="*/ 10 w 32"/>
                <a:gd name="T25" fmla="*/ 22 h 23"/>
                <a:gd name="T26" fmla="*/ 15 w 32"/>
                <a:gd name="T27" fmla="*/ 18 h 23"/>
                <a:gd name="T28" fmla="*/ 32 w 32"/>
                <a:gd name="T29" fmla="*/ 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2" h="23">
                  <a:moveTo>
                    <a:pt x="32" y="3"/>
                  </a:moveTo>
                  <a:cubicBezTo>
                    <a:pt x="30" y="0"/>
                    <a:pt x="30" y="0"/>
                    <a:pt x="30" y="0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1" y="18"/>
                    <a:pt x="10" y="19"/>
                    <a:pt x="10" y="19"/>
                  </a:cubicBezTo>
                  <a:cubicBezTo>
                    <a:pt x="9" y="19"/>
                    <a:pt x="8" y="20"/>
                    <a:pt x="7" y="20"/>
                  </a:cubicBezTo>
                  <a:cubicBezTo>
                    <a:pt x="6" y="20"/>
                    <a:pt x="6" y="19"/>
                    <a:pt x="5" y="19"/>
                  </a:cubicBezTo>
                  <a:cubicBezTo>
                    <a:pt x="4" y="18"/>
                    <a:pt x="4" y="17"/>
                    <a:pt x="4" y="16"/>
                  </a:cubicBezTo>
                  <a:cubicBezTo>
                    <a:pt x="4" y="15"/>
                    <a:pt x="6" y="13"/>
                    <a:pt x="7" y="11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2" y="12"/>
                    <a:pt x="1" y="14"/>
                    <a:pt x="0" y="16"/>
                  </a:cubicBezTo>
                  <a:cubicBezTo>
                    <a:pt x="0" y="18"/>
                    <a:pt x="1" y="20"/>
                    <a:pt x="2" y="21"/>
                  </a:cubicBezTo>
                  <a:cubicBezTo>
                    <a:pt x="3" y="22"/>
                    <a:pt x="4" y="23"/>
                    <a:pt x="6" y="23"/>
                  </a:cubicBezTo>
                  <a:cubicBezTo>
                    <a:pt x="7" y="23"/>
                    <a:pt x="9" y="23"/>
                    <a:pt x="10" y="22"/>
                  </a:cubicBezTo>
                  <a:cubicBezTo>
                    <a:pt x="12" y="22"/>
                    <a:pt x="13" y="20"/>
                    <a:pt x="15" y="18"/>
                  </a:cubicBezTo>
                  <a:lnTo>
                    <a:pt x="32" y="3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22" name="išḻïde"/>
            <p:cNvSpPr/>
            <p:nvPr/>
          </p:nvSpPr>
          <p:spPr bwMode="auto">
            <a:xfrm>
              <a:off x="9154" y="2322"/>
              <a:ext cx="148" cy="147"/>
            </a:xfrm>
            <a:custGeom>
              <a:avLst/>
              <a:gdLst>
                <a:gd name="T0" fmla="*/ 79 w 86"/>
                <a:gd name="T1" fmla="*/ 0 h 85"/>
                <a:gd name="T2" fmla="*/ 0 w 86"/>
                <a:gd name="T3" fmla="*/ 79 h 85"/>
                <a:gd name="T4" fmla="*/ 7 w 86"/>
                <a:gd name="T5" fmla="*/ 85 h 85"/>
                <a:gd name="T6" fmla="*/ 86 w 86"/>
                <a:gd name="T7" fmla="*/ 6 h 85"/>
                <a:gd name="T8" fmla="*/ 79 w 86"/>
                <a:gd name="T9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" h="85">
                  <a:moveTo>
                    <a:pt x="79" y="0"/>
                  </a:moveTo>
                  <a:lnTo>
                    <a:pt x="0" y="79"/>
                  </a:lnTo>
                  <a:lnTo>
                    <a:pt x="7" y="85"/>
                  </a:lnTo>
                  <a:lnTo>
                    <a:pt x="86" y="6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23" name="ís1ïḓè"/>
            <p:cNvSpPr/>
            <p:nvPr/>
          </p:nvSpPr>
          <p:spPr bwMode="auto">
            <a:xfrm>
              <a:off x="9184" y="2361"/>
              <a:ext cx="181" cy="198"/>
            </a:xfrm>
            <a:custGeom>
              <a:avLst/>
              <a:gdLst>
                <a:gd name="T0" fmla="*/ 29 w 32"/>
                <a:gd name="T1" fmla="*/ 0 h 35"/>
                <a:gd name="T2" fmla="*/ 0 w 32"/>
                <a:gd name="T3" fmla="*/ 21 h 35"/>
                <a:gd name="T4" fmla="*/ 3 w 32"/>
                <a:gd name="T5" fmla="*/ 23 h 35"/>
                <a:gd name="T6" fmla="*/ 12 w 32"/>
                <a:gd name="T7" fmla="*/ 17 h 35"/>
                <a:gd name="T8" fmla="*/ 20 w 32"/>
                <a:gd name="T9" fmla="*/ 23 h 35"/>
                <a:gd name="T10" fmla="*/ 16 w 32"/>
                <a:gd name="T11" fmla="*/ 33 h 35"/>
                <a:gd name="T12" fmla="*/ 19 w 32"/>
                <a:gd name="T13" fmla="*/ 35 h 35"/>
                <a:gd name="T14" fmla="*/ 32 w 32"/>
                <a:gd name="T15" fmla="*/ 3 h 35"/>
                <a:gd name="T16" fmla="*/ 29 w 32"/>
                <a:gd name="T17" fmla="*/ 0 h 35"/>
                <a:gd name="T18" fmla="*/ 25 w 32"/>
                <a:gd name="T19" fmla="*/ 11 h 35"/>
                <a:gd name="T20" fmla="*/ 22 w 32"/>
                <a:gd name="T21" fmla="*/ 20 h 35"/>
                <a:gd name="T22" fmla="*/ 15 w 32"/>
                <a:gd name="T23" fmla="*/ 15 h 35"/>
                <a:gd name="T24" fmla="*/ 23 w 32"/>
                <a:gd name="T25" fmla="*/ 8 h 35"/>
                <a:gd name="T26" fmla="*/ 28 w 32"/>
                <a:gd name="T27" fmla="*/ 4 h 35"/>
                <a:gd name="T28" fmla="*/ 25 w 32"/>
                <a:gd name="T29" fmla="*/ 11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2" h="35">
                  <a:moveTo>
                    <a:pt x="29" y="0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3" y="23"/>
                    <a:pt x="3" y="23"/>
                    <a:pt x="3" y="23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9" y="35"/>
                    <a:pt x="19" y="35"/>
                    <a:pt x="19" y="35"/>
                  </a:cubicBezTo>
                  <a:cubicBezTo>
                    <a:pt x="32" y="3"/>
                    <a:pt x="32" y="3"/>
                    <a:pt x="32" y="3"/>
                  </a:cubicBezTo>
                  <a:lnTo>
                    <a:pt x="29" y="0"/>
                  </a:lnTo>
                  <a:close/>
                  <a:moveTo>
                    <a:pt x="25" y="11"/>
                  </a:moveTo>
                  <a:cubicBezTo>
                    <a:pt x="22" y="20"/>
                    <a:pt x="22" y="20"/>
                    <a:pt x="22" y="20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5" y="7"/>
                    <a:pt x="27" y="6"/>
                    <a:pt x="28" y="4"/>
                  </a:cubicBezTo>
                  <a:cubicBezTo>
                    <a:pt x="28" y="6"/>
                    <a:pt x="27" y="8"/>
                    <a:pt x="25" y="11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24" name="ïṩlïďê"/>
            <p:cNvSpPr/>
            <p:nvPr/>
          </p:nvSpPr>
          <p:spPr bwMode="auto">
            <a:xfrm>
              <a:off x="9313" y="2394"/>
              <a:ext cx="198" cy="216"/>
            </a:xfrm>
            <a:custGeom>
              <a:avLst/>
              <a:gdLst>
                <a:gd name="T0" fmla="*/ 108 w 115"/>
                <a:gd name="T1" fmla="*/ 27 h 125"/>
                <a:gd name="T2" fmla="*/ 62 w 115"/>
                <a:gd name="T3" fmla="*/ 102 h 125"/>
                <a:gd name="T4" fmla="*/ 69 w 115"/>
                <a:gd name="T5" fmla="*/ 7 h 125"/>
                <a:gd name="T6" fmla="*/ 59 w 115"/>
                <a:gd name="T7" fmla="*/ 0 h 125"/>
                <a:gd name="T8" fmla="*/ 0 w 115"/>
                <a:gd name="T9" fmla="*/ 96 h 125"/>
                <a:gd name="T10" fmla="*/ 10 w 115"/>
                <a:gd name="T11" fmla="*/ 99 h 125"/>
                <a:gd name="T12" fmla="*/ 56 w 115"/>
                <a:gd name="T13" fmla="*/ 27 h 125"/>
                <a:gd name="T14" fmla="*/ 49 w 115"/>
                <a:gd name="T15" fmla="*/ 122 h 125"/>
                <a:gd name="T16" fmla="*/ 59 w 115"/>
                <a:gd name="T17" fmla="*/ 125 h 125"/>
                <a:gd name="T18" fmla="*/ 115 w 115"/>
                <a:gd name="T19" fmla="*/ 33 h 125"/>
                <a:gd name="T20" fmla="*/ 108 w 115"/>
                <a:gd name="T21" fmla="*/ 27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5" h="125">
                  <a:moveTo>
                    <a:pt x="108" y="27"/>
                  </a:moveTo>
                  <a:lnTo>
                    <a:pt x="62" y="102"/>
                  </a:lnTo>
                  <a:lnTo>
                    <a:pt x="69" y="7"/>
                  </a:lnTo>
                  <a:lnTo>
                    <a:pt x="59" y="0"/>
                  </a:lnTo>
                  <a:lnTo>
                    <a:pt x="0" y="96"/>
                  </a:lnTo>
                  <a:lnTo>
                    <a:pt x="10" y="99"/>
                  </a:lnTo>
                  <a:lnTo>
                    <a:pt x="56" y="27"/>
                  </a:lnTo>
                  <a:lnTo>
                    <a:pt x="49" y="122"/>
                  </a:lnTo>
                  <a:lnTo>
                    <a:pt x="59" y="125"/>
                  </a:lnTo>
                  <a:lnTo>
                    <a:pt x="115" y="33"/>
                  </a:lnTo>
                  <a:lnTo>
                    <a:pt x="108" y="27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25" name="íSliḋê"/>
            <p:cNvSpPr/>
            <p:nvPr/>
          </p:nvSpPr>
          <p:spPr bwMode="auto">
            <a:xfrm>
              <a:off x="9472" y="2458"/>
              <a:ext cx="140" cy="191"/>
            </a:xfrm>
            <a:custGeom>
              <a:avLst/>
              <a:gdLst>
                <a:gd name="T0" fmla="*/ 19 w 25"/>
                <a:gd name="T1" fmla="*/ 1 h 34"/>
                <a:gd name="T2" fmla="*/ 13 w 25"/>
                <a:gd name="T3" fmla="*/ 1 h 34"/>
                <a:gd name="T4" fmla="*/ 8 w 25"/>
                <a:gd name="T5" fmla="*/ 5 h 34"/>
                <a:gd name="T6" fmla="*/ 3 w 25"/>
                <a:gd name="T7" fmla="*/ 13 h 34"/>
                <a:gd name="T8" fmla="*/ 1 w 25"/>
                <a:gd name="T9" fmla="*/ 22 h 34"/>
                <a:gd name="T10" fmla="*/ 2 w 25"/>
                <a:gd name="T11" fmla="*/ 29 h 34"/>
                <a:gd name="T12" fmla="*/ 6 w 25"/>
                <a:gd name="T13" fmla="*/ 33 h 34"/>
                <a:gd name="T14" fmla="*/ 11 w 25"/>
                <a:gd name="T15" fmla="*/ 33 h 34"/>
                <a:gd name="T16" fmla="*/ 17 w 25"/>
                <a:gd name="T17" fmla="*/ 31 h 34"/>
                <a:gd name="T18" fmla="*/ 21 w 25"/>
                <a:gd name="T19" fmla="*/ 20 h 34"/>
                <a:gd name="T20" fmla="*/ 13 w 25"/>
                <a:gd name="T21" fmla="*/ 17 h 34"/>
                <a:gd name="T22" fmla="*/ 11 w 25"/>
                <a:gd name="T23" fmla="*/ 20 h 34"/>
                <a:gd name="T24" fmla="*/ 17 w 25"/>
                <a:gd name="T25" fmla="*/ 22 h 34"/>
                <a:gd name="T26" fmla="*/ 15 w 25"/>
                <a:gd name="T27" fmla="*/ 28 h 34"/>
                <a:gd name="T28" fmla="*/ 12 w 25"/>
                <a:gd name="T29" fmla="*/ 29 h 34"/>
                <a:gd name="T30" fmla="*/ 8 w 25"/>
                <a:gd name="T31" fmla="*/ 29 h 34"/>
                <a:gd name="T32" fmla="*/ 5 w 25"/>
                <a:gd name="T33" fmla="*/ 26 h 34"/>
                <a:gd name="T34" fmla="*/ 4 w 25"/>
                <a:gd name="T35" fmla="*/ 21 h 34"/>
                <a:gd name="T36" fmla="*/ 6 w 25"/>
                <a:gd name="T37" fmla="*/ 14 h 34"/>
                <a:gd name="T38" fmla="*/ 9 w 25"/>
                <a:gd name="T39" fmla="*/ 8 h 34"/>
                <a:gd name="T40" fmla="*/ 11 w 25"/>
                <a:gd name="T41" fmla="*/ 5 h 34"/>
                <a:gd name="T42" fmla="*/ 15 w 25"/>
                <a:gd name="T43" fmla="*/ 4 h 34"/>
                <a:gd name="T44" fmla="*/ 18 w 25"/>
                <a:gd name="T45" fmla="*/ 4 h 34"/>
                <a:gd name="T46" fmla="*/ 20 w 25"/>
                <a:gd name="T47" fmla="*/ 6 h 34"/>
                <a:gd name="T48" fmla="*/ 21 w 25"/>
                <a:gd name="T49" fmla="*/ 9 h 34"/>
                <a:gd name="T50" fmla="*/ 21 w 25"/>
                <a:gd name="T51" fmla="*/ 13 h 34"/>
                <a:gd name="T52" fmla="*/ 24 w 25"/>
                <a:gd name="T53" fmla="*/ 13 h 34"/>
                <a:gd name="T54" fmla="*/ 24 w 25"/>
                <a:gd name="T55" fmla="*/ 7 h 34"/>
                <a:gd name="T56" fmla="*/ 23 w 25"/>
                <a:gd name="T57" fmla="*/ 3 h 34"/>
                <a:gd name="T58" fmla="*/ 19 w 25"/>
                <a:gd name="T59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5" h="34">
                  <a:moveTo>
                    <a:pt x="19" y="1"/>
                  </a:moveTo>
                  <a:cubicBezTo>
                    <a:pt x="18" y="0"/>
                    <a:pt x="15" y="0"/>
                    <a:pt x="13" y="1"/>
                  </a:cubicBezTo>
                  <a:cubicBezTo>
                    <a:pt x="11" y="1"/>
                    <a:pt x="9" y="3"/>
                    <a:pt x="8" y="5"/>
                  </a:cubicBezTo>
                  <a:cubicBezTo>
                    <a:pt x="6" y="7"/>
                    <a:pt x="4" y="10"/>
                    <a:pt x="3" y="13"/>
                  </a:cubicBezTo>
                  <a:cubicBezTo>
                    <a:pt x="2" y="16"/>
                    <a:pt x="1" y="19"/>
                    <a:pt x="1" y="22"/>
                  </a:cubicBezTo>
                  <a:cubicBezTo>
                    <a:pt x="0" y="25"/>
                    <a:pt x="1" y="27"/>
                    <a:pt x="2" y="29"/>
                  </a:cubicBezTo>
                  <a:cubicBezTo>
                    <a:pt x="3" y="31"/>
                    <a:pt x="4" y="32"/>
                    <a:pt x="6" y="33"/>
                  </a:cubicBezTo>
                  <a:cubicBezTo>
                    <a:pt x="8" y="34"/>
                    <a:pt x="9" y="34"/>
                    <a:pt x="11" y="33"/>
                  </a:cubicBezTo>
                  <a:cubicBezTo>
                    <a:pt x="13" y="33"/>
                    <a:pt x="15" y="32"/>
                    <a:pt x="17" y="31"/>
                  </a:cubicBezTo>
                  <a:cubicBezTo>
                    <a:pt x="21" y="20"/>
                    <a:pt x="21" y="20"/>
                    <a:pt x="21" y="20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4" y="29"/>
                    <a:pt x="13" y="29"/>
                    <a:pt x="12" y="29"/>
                  </a:cubicBezTo>
                  <a:cubicBezTo>
                    <a:pt x="10" y="30"/>
                    <a:pt x="9" y="30"/>
                    <a:pt x="8" y="29"/>
                  </a:cubicBezTo>
                  <a:cubicBezTo>
                    <a:pt x="6" y="29"/>
                    <a:pt x="5" y="28"/>
                    <a:pt x="5" y="26"/>
                  </a:cubicBezTo>
                  <a:cubicBezTo>
                    <a:pt x="4" y="25"/>
                    <a:pt x="3" y="23"/>
                    <a:pt x="4" y="21"/>
                  </a:cubicBezTo>
                  <a:cubicBezTo>
                    <a:pt x="4" y="19"/>
                    <a:pt x="4" y="17"/>
                    <a:pt x="6" y="14"/>
                  </a:cubicBezTo>
                  <a:cubicBezTo>
                    <a:pt x="7" y="12"/>
                    <a:pt x="8" y="10"/>
                    <a:pt x="9" y="8"/>
                  </a:cubicBezTo>
                  <a:cubicBezTo>
                    <a:pt x="10" y="7"/>
                    <a:pt x="11" y="6"/>
                    <a:pt x="11" y="5"/>
                  </a:cubicBezTo>
                  <a:cubicBezTo>
                    <a:pt x="12" y="5"/>
                    <a:pt x="13" y="4"/>
                    <a:pt x="15" y="4"/>
                  </a:cubicBezTo>
                  <a:cubicBezTo>
                    <a:pt x="16" y="4"/>
                    <a:pt x="17" y="4"/>
                    <a:pt x="18" y="4"/>
                  </a:cubicBezTo>
                  <a:cubicBezTo>
                    <a:pt x="19" y="5"/>
                    <a:pt x="20" y="5"/>
                    <a:pt x="20" y="6"/>
                  </a:cubicBezTo>
                  <a:cubicBezTo>
                    <a:pt x="21" y="7"/>
                    <a:pt x="21" y="8"/>
                    <a:pt x="21" y="9"/>
                  </a:cubicBezTo>
                  <a:cubicBezTo>
                    <a:pt x="22" y="10"/>
                    <a:pt x="21" y="11"/>
                    <a:pt x="21" y="13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4" y="11"/>
                    <a:pt x="25" y="9"/>
                    <a:pt x="24" y="7"/>
                  </a:cubicBezTo>
                  <a:cubicBezTo>
                    <a:pt x="24" y="6"/>
                    <a:pt x="24" y="4"/>
                    <a:pt x="23" y="3"/>
                  </a:cubicBezTo>
                  <a:cubicBezTo>
                    <a:pt x="22" y="2"/>
                    <a:pt x="21" y="1"/>
                    <a:pt x="19" y="1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26" name="ísļîdè"/>
            <p:cNvSpPr/>
            <p:nvPr/>
          </p:nvSpPr>
          <p:spPr bwMode="auto">
            <a:xfrm>
              <a:off x="9686" y="2463"/>
              <a:ext cx="112" cy="193"/>
            </a:xfrm>
            <a:custGeom>
              <a:avLst/>
              <a:gdLst>
                <a:gd name="T0" fmla="*/ 17 w 20"/>
                <a:gd name="T1" fmla="*/ 19 h 34"/>
                <a:gd name="T2" fmla="*/ 15 w 20"/>
                <a:gd name="T3" fmla="*/ 27 h 34"/>
                <a:gd name="T4" fmla="*/ 10 w 20"/>
                <a:gd name="T5" fmla="*/ 30 h 34"/>
                <a:gd name="T6" fmla="*/ 7 w 20"/>
                <a:gd name="T7" fmla="*/ 29 h 34"/>
                <a:gd name="T8" fmla="*/ 4 w 20"/>
                <a:gd name="T9" fmla="*/ 25 h 34"/>
                <a:gd name="T10" fmla="*/ 4 w 20"/>
                <a:gd name="T11" fmla="*/ 19 h 34"/>
                <a:gd name="T12" fmla="*/ 4 w 20"/>
                <a:gd name="T13" fmla="*/ 0 h 34"/>
                <a:gd name="T14" fmla="*/ 0 w 20"/>
                <a:gd name="T15" fmla="*/ 0 h 34"/>
                <a:gd name="T16" fmla="*/ 0 w 20"/>
                <a:gd name="T17" fmla="*/ 19 h 34"/>
                <a:gd name="T18" fmla="*/ 1 w 20"/>
                <a:gd name="T19" fmla="*/ 27 h 34"/>
                <a:gd name="T20" fmla="*/ 5 w 20"/>
                <a:gd name="T21" fmla="*/ 32 h 34"/>
                <a:gd name="T22" fmla="*/ 10 w 20"/>
                <a:gd name="T23" fmla="*/ 34 h 34"/>
                <a:gd name="T24" fmla="*/ 16 w 20"/>
                <a:gd name="T25" fmla="*/ 32 h 34"/>
                <a:gd name="T26" fmla="*/ 19 w 20"/>
                <a:gd name="T27" fmla="*/ 27 h 34"/>
                <a:gd name="T28" fmla="*/ 20 w 20"/>
                <a:gd name="T29" fmla="*/ 19 h 34"/>
                <a:gd name="T30" fmla="*/ 20 w 20"/>
                <a:gd name="T31" fmla="*/ 0 h 34"/>
                <a:gd name="T32" fmla="*/ 17 w 20"/>
                <a:gd name="T33" fmla="*/ 0 h 34"/>
                <a:gd name="T34" fmla="*/ 17 w 20"/>
                <a:gd name="T35" fmla="*/ 19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0" h="34">
                  <a:moveTo>
                    <a:pt x="17" y="19"/>
                  </a:moveTo>
                  <a:cubicBezTo>
                    <a:pt x="17" y="23"/>
                    <a:pt x="16" y="26"/>
                    <a:pt x="15" y="27"/>
                  </a:cubicBezTo>
                  <a:cubicBezTo>
                    <a:pt x="14" y="29"/>
                    <a:pt x="13" y="30"/>
                    <a:pt x="10" y="30"/>
                  </a:cubicBezTo>
                  <a:cubicBezTo>
                    <a:pt x="9" y="30"/>
                    <a:pt x="8" y="29"/>
                    <a:pt x="7" y="29"/>
                  </a:cubicBezTo>
                  <a:cubicBezTo>
                    <a:pt x="6" y="28"/>
                    <a:pt x="5" y="27"/>
                    <a:pt x="4" y="25"/>
                  </a:cubicBezTo>
                  <a:cubicBezTo>
                    <a:pt x="4" y="24"/>
                    <a:pt x="4" y="22"/>
                    <a:pt x="4" y="19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3"/>
                    <a:pt x="1" y="25"/>
                    <a:pt x="1" y="27"/>
                  </a:cubicBezTo>
                  <a:cubicBezTo>
                    <a:pt x="2" y="29"/>
                    <a:pt x="3" y="31"/>
                    <a:pt x="5" y="32"/>
                  </a:cubicBezTo>
                  <a:cubicBezTo>
                    <a:pt x="6" y="33"/>
                    <a:pt x="8" y="34"/>
                    <a:pt x="10" y="34"/>
                  </a:cubicBezTo>
                  <a:cubicBezTo>
                    <a:pt x="13" y="34"/>
                    <a:pt x="15" y="33"/>
                    <a:pt x="16" y="32"/>
                  </a:cubicBezTo>
                  <a:cubicBezTo>
                    <a:pt x="18" y="31"/>
                    <a:pt x="19" y="29"/>
                    <a:pt x="19" y="27"/>
                  </a:cubicBezTo>
                  <a:cubicBezTo>
                    <a:pt x="20" y="25"/>
                    <a:pt x="20" y="22"/>
                    <a:pt x="20" y="19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17" y="0"/>
                    <a:pt x="17" y="0"/>
                    <a:pt x="17" y="0"/>
                  </a:cubicBezTo>
                  <a:lnTo>
                    <a:pt x="17" y="19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27" name="îSlíḋé"/>
            <p:cNvSpPr/>
            <p:nvPr/>
          </p:nvSpPr>
          <p:spPr bwMode="auto">
            <a:xfrm>
              <a:off x="9815" y="2446"/>
              <a:ext cx="136" cy="198"/>
            </a:xfrm>
            <a:custGeom>
              <a:avLst/>
              <a:gdLst>
                <a:gd name="T0" fmla="*/ 53 w 79"/>
                <a:gd name="T1" fmla="*/ 0 h 115"/>
                <a:gd name="T2" fmla="*/ 62 w 79"/>
                <a:gd name="T3" fmla="*/ 86 h 115"/>
                <a:gd name="T4" fmla="*/ 10 w 79"/>
                <a:gd name="T5" fmla="*/ 3 h 115"/>
                <a:gd name="T6" fmla="*/ 0 w 79"/>
                <a:gd name="T7" fmla="*/ 7 h 115"/>
                <a:gd name="T8" fmla="*/ 13 w 79"/>
                <a:gd name="T9" fmla="*/ 115 h 115"/>
                <a:gd name="T10" fmla="*/ 23 w 79"/>
                <a:gd name="T11" fmla="*/ 115 h 115"/>
                <a:gd name="T12" fmla="*/ 13 w 79"/>
                <a:gd name="T13" fmla="*/ 30 h 115"/>
                <a:gd name="T14" fmla="*/ 66 w 79"/>
                <a:gd name="T15" fmla="*/ 109 h 115"/>
                <a:gd name="T16" fmla="*/ 79 w 79"/>
                <a:gd name="T17" fmla="*/ 109 h 115"/>
                <a:gd name="T18" fmla="*/ 62 w 79"/>
                <a:gd name="T19" fmla="*/ 0 h 115"/>
                <a:gd name="T20" fmla="*/ 53 w 79"/>
                <a:gd name="T21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9" h="115">
                  <a:moveTo>
                    <a:pt x="53" y="0"/>
                  </a:moveTo>
                  <a:lnTo>
                    <a:pt x="62" y="86"/>
                  </a:lnTo>
                  <a:lnTo>
                    <a:pt x="10" y="3"/>
                  </a:lnTo>
                  <a:lnTo>
                    <a:pt x="0" y="7"/>
                  </a:lnTo>
                  <a:lnTo>
                    <a:pt x="13" y="115"/>
                  </a:lnTo>
                  <a:lnTo>
                    <a:pt x="23" y="115"/>
                  </a:lnTo>
                  <a:lnTo>
                    <a:pt x="13" y="30"/>
                  </a:lnTo>
                  <a:lnTo>
                    <a:pt x="66" y="109"/>
                  </a:lnTo>
                  <a:lnTo>
                    <a:pt x="79" y="109"/>
                  </a:lnTo>
                  <a:lnTo>
                    <a:pt x="62" y="0"/>
                  </a:lnTo>
                  <a:lnTo>
                    <a:pt x="53" y="0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28" name="íŝ1ïḓê"/>
            <p:cNvSpPr/>
            <p:nvPr/>
          </p:nvSpPr>
          <p:spPr bwMode="auto">
            <a:xfrm>
              <a:off x="9934" y="2411"/>
              <a:ext cx="79" cy="188"/>
            </a:xfrm>
            <a:custGeom>
              <a:avLst/>
              <a:gdLst>
                <a:gd name="T0" fmla="*/ 0 w 46"/>
                <a:gd name="T1" fmla="*/ 4 h 109"/>
                <a:gd name="T2" fmla="*/ 36 w 46"/>
                <a:gd name="T3" fmla="*/ 109 h 109"/>
                <a:gd name="T4" fmla="*/ 46 w 46"/>
                <a:gd name="T5" fmla="*/ 106 h 109"/>
                <a:gd name="T6" fmla="*/ 10 w 46"/>
                <a:gd name="T7" fmla="*/ 0 h 109"/>
                <a:gd name="T8" fmla="*/ 0 w 46"/>
                <a:gd name="T9" fmla="*/ 4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109">
                  <a:moveTo>
                    <a:pt x="0" y="4"/>
                  </a:moveTo>
                  <a:lnTo>
                    <a:pt x="36" y="109"/>
                  </a:lnTo>
                  <a:lnTo>
                    <a:pt x="46" y="106"/>
                  </a:lnTo>
                  <a:lnTo>
                    <a:pt x="10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29" name="ï$ľíḑè"/>
            <p:cNvSpPr/>
            <p:nvPr/>
          </p:nvSpPr>
          <p:spPr bwMode="auto">
            <a:xfrm>
              <a:off x="9962" y="2372"/>
              <a:ext cx="136" cy="205"/>
            </a:xfrm>
            <a:custGeom>
              <a:avLst/>
              <a:gdLst>
                <a:gd name="T0" fmla="*/ 17 w 24"/>
                <a:gd name="T1" fmla="*/ 1 h 36"/>
                <a:gd name="T2" fmla="*/ 20 w 24"/>
                <a:gd name="T3" fmla="*/ 26 h 36"/>
                <a:gd name="T4" fmla="*/ 21 w 24"/>
                <a:gd name="T5" fmla="*/ 32 h 36"/>
                <a:gd name="T6" fmla="*/ 18 w 24"/>
                <a:gd name="T7" fmla="*/ 27 h 36"/>
                <a:gd name="T8" fmla="*/ 3 w 24"/>
                <a:gd name="T9" fmla="*/ 7 h 36"/>
                <a:gd name="T10" fmla="*/ 0 w 24"/>
                <a:gd name="T11" fmla="*/ 8 h 36"/>
                <a:gd name="T12" fmla="*/ 21 w 24"/>
                <a:gd name="T13" fmla="*/ 36 h 36"/>
                <a:gd name="T14" fmla="*/ 24 w 24"/>
                <a:gd name="T15" fmla="*/ 35 h 36"/>
                <a:gd name="T16" fmla="*/ 19 w 24"/>
                <a:gd name="T17" fmla="*/ 0 h 36"/>
                <a:gd name="T18" fmla="*/ 17 w 24"/>
                <a:gd name="T19" fmla="*/ 1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" h="36">
                  <a:moveTo>
                    <a:pt x="17" y="1"/>
                  </a:moveTo>
                  <a:cubicBezTo>
                    <a:pt x="20" y="26"/>
                    <a:pt x="20" y="26"/>
                    <a:pt x="20" y="26"/>
                  </a:cubicBezTo>
                  <a:cubicBezTo>
                    <a:pt x="20" y="28"/>
                    <a:pt x="21" y="30"/>
                    <a:pt x="21" y="32"/>
                  </a:cubicBezTo>
                  <a:cubicBezTo>
                    <a:pt x="20" y="30"/>
                    <a:pt x="19" y="29"/>
                    <a:pt x="18" y="2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21" y="36"/>
                    <a:pt x="21" y="36"/>
                    <a:pt x="21" y="36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19" y="0"/>
                    <a:pt x="19" y="0"/>
                    <a:pt x="19" y="0"/>
                  </a:cubicBezTo>
                  <a:lnTo>
                    <a:pt x="17" y="1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30" name="ïṧ1íḓè"/>
            <p:cNvSpPr/>
            <p:nvPr/>
          </p:nvSpPr>
          <p:spPr bwMode="auto">
            <a:xfrm>
              <a:off x="10086" y="2327"/>
              <a:ext cx="169" cy="193"/>
            </a:xfrm>
            <a:custGeom>
              <a:avLst/>
              <a:gdLst>
                <a:gd name="T0" fmla="*/ 62 w 98"/>
                <a:gd name="T1" fmla="*/ 99 h 112"/>
                <a:gd name="T2" fmla="*/ 40 w 98"/>
                <a:gd name="T3" fmla="*/ 66 h 112"/>
                <a:gd name="T4" fmla="*/ 66 w 98"/>
                <a:gd name="T5" fmla="*/ 49 h 112"/>
                <a:gd name="T6" fmla="*/ 59 w 98"/>
                <a:gd name="T7" fmla="*/ 39 h 112"/>
                <a:gd name="T8" fmla="*/ 33 w 98"/>
                <a:gd name="T9" fmla="*/ 56 h 112"/>
                <a:gd name="T10" fmla="*/ 13 w 98"/>
                <a:gd name="T11" fmla="*/ 26 h 112"/>
                <a:gd name="T12" fmla="*/ 40 w 98"/>
                <a:gd name="T13" fmla="*/ 10 h 112"/>
                <a:gd name="T14" fmla="*/ 33 w 98"/>
                <a:gd name="T15" fmla="*/ 0 h 112"/>
                <a:gd name="T16" fmla="*/ 0 w 98"/>
                <a:gd name="T17" fmla="*/ 20 h 112"/>
                <a:gd name="T18" fmla="*/ 62 w 98"/>
                <a:gd name="T19" fmla="*/ 112 h 112"/>
                <a:gd name="T20" fmla="*/ 98 w 98"/>
                <a:gd name="T21" fmla="*/ 92 h 112"/>
                <a:gd name="T22" fmla="*/ 89 w 98"/>
                <a:gd name="T23" fmla="*/ 79 h 112"/>
                <a:gd name="T24" fmla="*/ 62 w 98"/>
                <a:gd name="T25" fmla="*/ 99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8" h="112">
                  <a:moveTo>
                    <a:pt x="62" y="99"/>
                  </a:moveTo>
                  <a:lnTo>
                    <a:pt x="40" y="66"/>
                  </a:lnTo>
                  <a:lnTo>
                    <a:pt x="66" y="49"/>
                  </a:lnTo>
                  <a:lnTo>
                    <a:pt x="59" y="39"/>
                  </a:lnTo>
                  <a:lnTo>
                    <a:pt x="33" y="56"/>
                  </a:lnTo>
                  <a:lnTo>
                    <a:pt x="13" y="26"/>
                  </a:lnTo>
                  <a:lnTo>
                    <a:pt x="40" y="10"/>
                  </a:lnTo>
                  <a:lnTo>
                    <a:pt x="33" y="0"/>
                  </a:lnTo>
                  <a:lnTo>
                    <a:pt x="0" y="20"/>
                  </a:lnTo>
                  <a:lnTo>
                    <a:pt x="62" y="112"/>
                  </a:lnTo>
                  <a:lnTo>
                    <a:pt x="98" y="92"/>
                  </a:lnTo>
                  <a:lnTo>
                    <a:pt x="89" y="79"/>
                  </a:lnTo>
                  <a:lnTo>
                    <a:pt x="62" y="99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31" name="işļïḑê"/>
            <p:cNvSpPr/>
            <p:nvPr/>
          </p:nvSpPr>
          <p:spPr bwMode="auto">
            <a:xfrm>
              <a:off x="10165" y="2265"/>
              <a:ext cx="204" cy="193"/>
            </a:xfrm>
            <a:custGeom>
              <a:avLst/>
              <a:gdLst>
                <a:gd name="T0" fmla="*/ 22 w 36"/>
                <a:gd name="T1" fmla="*/ 16 h 34"/>
                <a:gd name="T2" fmla="*/ 20 w 36"/>
                <a:gd name="T3" fmla="*/ 16 h 34"/>
                <a:gd name="T4" fmla="*/ 22 w 36"/>
                <a:gd name="T5" fmla="*/ 11 h 34"/>
                <a:gd name="T6" fmla="*/ 19 w 36"/>
                <a:gd name="T7" fmla="*/ 5 h 34"/>
                <a:gd name="T8" fmla="*/ 15 w 36"/>
                <a:gd name="T9" fmla="*/ 2 h 34"/>
                <a:gd name="T10" fmla="*/ 12 w 36"/>
                <a:gd name="T11" fmla="*/ 0 h 34"/>
                <a:gd name="T12" fmla="*/ 8 w 36"/>
                <a:gd name="T13" fmla="*/ 2 h 34"/>
                <a:gd name="T14" fmla="*/ 0 w 36"/>
                <a:gd name="T15" fmla="*/ 7 h 34"/>
                <a:gd name="T16" fmla="*/ 21 w 36"/>
                <a:gd name="T17" fmla="*/ 34 h 34"/>
                <a:gd name="T18" fmla="*/ 23 w 36"/>
                <a:gd name="T19" fmla="*/ 33 h 34"/>
                <a:gd name="T20" fmla="*/ 14 w 36"/>
                <a:gd name="T21" fmla="*/ 21 h 34"/>
                <a:gd name="T22" fmla="*/ 16 w 36"/>
                <a:gd name="T23" fmla="*/ 19 h 34"/>
                <a:gd name="T24" fmla="*/ 18 w 36"/>
                <a:gd name="T25" fmla="*/ 18 h 34"/>
                <a:gd name="T26" fmla="*/ 19 w 36"/>
                <a:gd name="T27" fmla="*/ 18 h 34"/>
                <a:gd name="T28" fmla="*/ 22 w 36"/>
                <a:gd name="T29" fmla="*/ 19 h 34"/>
                <a:gd name="T30" fmla="*/ 26 w 36"/>
                <a:gd name="T31" fmla="*/ 22 h 34"/>
                <a:gd name="T32" fmla="*/ 33 w 36"/>
                <a:gd name="T33" fmla="*/ 26 h 34"/>
                <a:gd name="T34" fmla="*/ 36 w 36"/>
                <a:gd name="T35" fmla="*/ 24 h 34"/>
                <a:gd name="T36" fmla="*/ 27 w 36"/>
                <a:gd name="T37" fmla="*/ 19 h 34"/>
                <a:gd name="T38" fmla="*/ 22 w 36"/>
                <a:gd name="T39" fmla="*/ 16 h 34"/>
                <a:gd name="T40" fmla="*/ 18 w 36"/>
                <a:gd name="T41" fmla="*/ 12 h 34"/>
                <a:gd name="T42" fmla="*/ 16 w 36"/>
                <a:gd name="T43" fmla="*/ 14 h 34"/>
                <a:gd name="T44" fmla="*/ 12 w 36"/>
                <a:gd name="T45" fmla="*/ 18 h 34"/>
                <a:gd name="T46" fmla="*/ 5 w 36"/>
                <a:gd name="T47" fmla="*/ 9 h 34"/>
                <a:gd name="T48" fmla="*/ 10 w 36"/>
                <a:gd name="T49" fmla="*/ 5 h 34"/>
                <a:gd name="T50" fmla="*/ 14 w 36"/>
                <a:gd name="T51" fmla="*/ 4 h 34"/>
                <a:gd name="T52" fmla="*/ 17 w 36"/>
                <a:gd name="T53" fmla="*/ 7 h 34"/>
                <a:gd name="T54" fmla="*/ 18 w 36"/>
                <a:gd name="T55" fmla="*/ 10 h 34"/>
                <a:gd name="T56" fmla="*/ 18 w 36"/>
                <a:gd name="T57" fmla="*/ 1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6" h="34">
                  <a:moveTo>
                    <a:pt x="22" y="16"/>
                  </a:moveTo>
                  <a:cubicBezTo>
                    <a:pt x="22" y="16"/>
                    <a:pt x="21" y="16"/>
                    <a:pt x="20" y="16"/>
                  </a:cubicBezTo>
                  <a:cubicBezTo>
                    <a:pt x="21" y="14"/>
                    <a:pt x="22" y="13"/>
                    <a:pt x="22" y="11"/>
                  </a:cubicBezTo>
                  <a:cubicBezTo>
                    <a:pt x="22" y="9"/>
                    <a:pt x="21" y="7"/>
                    <a:pt x="19" y="5"/>
                  </a:cubicBezTo>
                  <a:cubicBezTo>
                    <a:pt x="18" y="4"/>
                    <a:pt x="17" y="3"/>
                    <a:pt x="15" y="2"/>
                  </a:cubicBezTo>
                  <a:cubicBezTo>
                    <a:pt x="14" y="1"/>
                    <a:pt x="13" y="0"/>
                    <a:pt x="12" y="0"/>
                  </a:cubicBezTo>
                  <a:cubicBezTo>
                    <a:pt x="11" y="0"/>
                    <a:pt x="9" y="1"/>
                    <a:pt x="8" y="2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21" y="34"/>
                    <a:pt x="21" y="34"/>
                    <a:pt x="21" y="34"/>
                  </a:cubicBezTo>
                  <a:cubicBezTo>
                    <a:pt x="23" y="33"/>
                    <a:pt x="23" y="33"/>
                    <a:pt x="23" y="33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7" y="19"/>
                    <a:pt x="17" y="18"/>
                    <a:pt x="18" y="18"/>
                  </a:cubicBezTo>
                  <a:cubicBezTo>
                    <a:pt x="18" y="18"/>
                    <a:pt x="19" y="18"/>
                    <a:pt x="19" y="18"/>
                  </a:cubicBezTo>
                  <a:cubicBezTo>
                    <a:pt x="20" y="18"/>
                    <a:pt x="21" y="19"/>
                    <a:pt x="22" y="19"/>
                  </a:cubicBezTo>
                  <a:cubicBezTo>
                    <a:pt x="23" y="20"/>
                    <a:pt x="24" y="21"/>
                    <a:pt x="26" y="22"/>
                  </a:cubicBezTo>
                  <a:cubicBezTo>
                    <a:pt x="33" y="26"/>
                    <a:pt x="33" y="26"/>
                    <a:pt x="33" y="26"/>
                  </a:cubicBezTo>
                  <a:cubicBezTo>
                    <a:pt x="36" y="24"/>
                    <a:pt x="36" y="24"/>
                    <a:pt x="36" y="24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25" y="18"/>
                    <a:pt x="24" y="17"/>
                    <a:pt x="22" y="16"/>
                  </a:cubicBezTo>
                  <a:close/>
                  <a:moveTo>
                    <a:pt x="18" y="12"/>
                  </a:moveTo>
                  <a:cubicBezTo>
                    <a:pt x="18" y="13"/>
                    <a:pt x="17" y="14"/>
                    <a:pt x="16" y="14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1" y="4"/>
                    <a:pt x="13" y="4"/>
                    <a:pt x="14" y="4"/>
                  </a:cubicBezTo>
                  <a:cubicBezTo>
                    <a:pt x="15" y="5"/>
                    <a:pt x="16" y="6"/>
                    <a:pt x="17" y="7"/>
                  </a:cubicBezTo>
                  <a:cubicBezTo>
                    <a:pt x="18" y="8"/>
                    <a:pt x="18" y="9"/>
                    <a:pt x="18" y="10"/>
                  </a:cubicBezTo>
                  <a:cubicBezTo>
                    <a:pt x="19" y="11"/>
                    <a:pt x="19" y="11"/>
                    <a:pt x="18" y="12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32" name="îŝ1îdé"/>
            <p:cNvSpPr/>
            <p:nvPr/>
          </p:nvSpPr>
          <p:spPr bwMode="auto">
            <a:xfrm>
              <a:off x="10262" y="2203"/>
              <a:ext cx="191" cy="152"/>
            </a:xfrm>
            <a:custGeom>
              <a:avLst/>
              <a:gdLst>
                <a:gd name="T0" fmla="*/ 28 w 34"/>
                <a:gd name="T1" fmla="*/ 10 h 27"/>
                <a:gd name="T2" fmla="*/ 24 w 34"/>
                <a:gd name="T3" fmla="*/ 8 h 27"/>
                <a:gd name="T4" fmla="*/ 19 w 34"/>
                <a:gd name="T5" fmla="*/ 9 h 27"/>
                <a:gd name="T6" fmla="*/ 14 w 34"/>
                <a:gd name="T7" fmla="*/ 12 h 27"/>
                <a:gd name="T8" fmla="*/ 10 w 34"/>
                <a:gd name="T9" fmla="*/ 14 h 27"/>
                <a:gd name="T10" fmla="*/ 7 w 34"/>
                <a:gd name="T11" fmla="*/ 13 h 27"/>
                <a:gd name="T12" fmla="*/ 4 w 34"/>
                <a:gd name="T13" fmla="*/ 10 h 27"/>
                <a:gd name="T14" fmla="*/ 5 w 34"/>
                <a:gd name="T15" fmla="*/ 6 h 27"/>
                <a:gd name="T16" fmla="*/ 9 w 34"/>
                <a:gd name="T17" fmla="*/ 4 h 27"/>
                <a:gd name="T18" fmla="*/ 14 w 34"/>
                <a:gd name="T19" fmla="*/ 5 h 27"/>
                <a:gd name="T20" fmla="*/ 15 w 34"/>
                <a:gd name="T21" fmla="*/ 3 h 27"/>
                <a:gd name="T22" fmla="*/ 10 w 34"/>
                <a:gd name="T23" fmla="*/ 1 h 27"/>
                <a:gd name="T24" fmla="*/ 5 w 34"/>
                <a:gd name="T25" fmla="*/ 1 h 27"/>
                <a:gd name="T26" fmla="*/ 2 w 34"/>
                <a:gd name="T27" fmla="*/ 4 h 27"/>
                <a:gd name="T28" fmla="*/ 0 w 34"/>
                <a:gd name="T29" fmla="*/ 8 h 27"/>
                <a:gd name="T30" fmla="*/ 2 w 34"/>
                <a:gd name="T31" fmla="*/ 13 h 27"/>
                <a:gd name="T32" fmla="*/ 5 w 34"/>
                <a:gd name="T33" fmla="*/ 16 h 27"/>
                <a:gd name="T34" fmla="*/ 9 w 34"/>
                <a:gd name="T35" fmla="*/ 18 h 27"/>
                <a:gd name="T36" fmla="*/ 14 w 34"/>
                <a:gd name="T37" fmla="*/ 17 h 27"/>
                <a:gd name="T38" fmla="*/ 18 w 34"/>
                <a:gd name="T39" fmla="*/ 15 h 27"/>
                <a:gd name="T40" fmla="*/ 21 w 34"/>
                <a:gd name="T41" fmla="*/ 12 h 27"/>
                <a:gd name="T42" fmla="*/ 24 w 34"/>
                <a:gd name="T43" fmla="*/ 11 h 27"/>
                <a:gd name="T44" fmla="*/ 27 w 34"/>
                <a:gd name="T45" fmla="*/ 12 h 27"/>
                <a:gd name="T46" fmla="*/ 29 w 34"/>
                <a:gd name="T47" fmla="*/ 14 h 27"/>
                <a:gd name="T48" fmla="*/ 30 w 34"/>
                <a:gd name="T49" fmla="*/ 17 h 27"/>
                <a:gd name="T50" fmla="*/ 29 w 34"/>
                <a:gd name="T51" fmla="*/ 20 h 27"/>
                <a:gd name="T52" fmla="*/ 26 w 34"/>
                <a:gd name="T53" fmla="*/ 22 h 27"/>
                <a:gd name="T54" fmla="*/ 23 w 34"/>
                <a:gd name="T55" fmla="*/ 23 h 27"/>
                <a:gd name="T56" fmla="*/ 19 w 34"/>
                <a:gd name="T57" fmla="*/ 22 h 27"/>
                <a:gd name="T58" fmla="*/ 17 w 34"/>
                <a:gd name="T59" fmla="*/ 24 h 27"/>
                <a:gd name="T60" fmla="*/ 23 w 34"/>
                <a:gd name="T61" fmla="*/ 26 h 27"/>
                <a:gd name="T62" fmla="*/ 29 w 34"/>
                <a:gd name="T63" fmla="*/ 26 h 27"/>
                <a:gd name="T64" fmla="*/ 33 w 34"/>
                <a:gd name="T65" fmla="*/ 22 h 27"/>
                <a:gd name="T66" fmla="*/ 34 w 34"/>
                <a:gd name="T67" fmla="*/ 18 h 27"/>
                <a:gd name="T68" fmla="*/ 32 w 34"/>
                <a:gd name="T69" fmla="*/ 13 h 27"/>
                <a:gd name="T70" fmla="*/ 28 w 34"/>
                <a:gd name="T71" fmla="*/ 1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4" h="27">
                  <a:moveTo>
                    <a:pt x="28" y="10"/>
                  </a:moveTo>
                  <a:cubicBezTo>
                    <a:pt x="27" y="9"/>
                    <a:pt x="25" y="8"/>
                    <a:pt x="24" y="8"/>
                  </a:cubicBezTo>
                  <a:cubicBezTo>
                    <a:pt x="22" y="8"/>
                    <a:pt x="20" y="8"/>
                    <a:pt x="19" y="9"/>
                  </a:cubicBezTo>
                  <a:cubicBezTo>
                    <a:pt x="18" y="9"/>
                    <a:pt x="16" y="10"/>
                    <a:pt x="14" y="12"/>
                  </a:cubicBezTo>
                  <a:cubicBezTo>
                    <a:pt x="12" y="13"/>
                    <a:pt x="11" y="14"/>
                    <a:pt x="10" y="14"/>
                  </a:cubicBezTo>
                  <a:cubicBezTo>
                    <a:pt x="9" y="14"/>
                    <a:pt x="8" y="14"/>
                    <a:pt x="7" y="13"/>
                  </a:cubicBezTo>
                  <a:cubicBezTo>
                    <a:pt x="5" y="13"/>
                    <a:pt x="5" y="12"/>
                    <a:pt x="4" y="10"/>
                  </a:cubicBezTo>
                  <a:cubicBezTo>
                    <a:pt x="4" y="9"/>
                    <a:pt x="4" y="8"/>
                    <a:pt x="5" y="6"/>
                  </a:cubicBezTo>
                  <a:cubicBezTo>
                    <a:pt x="6" y="5"/>
                    <a:pt x="7" y="4"/>
                    <a:pt x="9" y="4"/>
                  </a:cubicBezTo>
                  <a:cubicBezTo>
                    <a:pt x="10" y="4"/>
                    <a:pt x="12" y="4"/>
                    <a:pt x="14" y="5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3" y="2"/>
                    <a:pt x="12" y="1"/>
                    <a:pt x="10" y="1"/>
                  </a:cubicBezTo>
                  <a:cubicBezTo>
                    <a:pt x="8" y="0"/>
                    <a:pt x="6" y="1"/>
                    <a:pt x="5" y="1"/>
                  </a:cubicBezTo>
                  <a:cubicBezTo>
                    <a:pt x="4" y="2"/>
                    <a:pt x="2" y="3"/>
                    <a:pt x="2" y="4"/>
                  </a:cubicBezTo>
                  <a:cubicBezTo>
                    <a:pt x="1" y="6"/>
                    <a:pt x="0" y="7"/>
                    <a:pt x="0" y="8"/>
                  </a:cubicBezTo>
                  <a:cubicBezTo>
                    <a:pt x="0" y="10"/>
                    <a:pt x="1" y="11"/>
                    <a:pt x="2" y="13"/>
                  </a:cubicBezTo>
                  <a:cubicBezTo>
                    <a:pt x="3" y="14"/>
                    <a:pt x="4" y="15"/>
                    <a:pt x="5" y="16"/>
                  </a:cubicBezTo>
                  <a:cubicBezTo>
                    <a:pt x="7" y="17"/>
                    <a:pt x="8" y="17"/>
                    <a:pt x="9" y="18"/>
                  </a:cubicBezTo>
                  <a:cubicBezTo>
                    <a:pt x="11" y="18"/>
                    <a:pt x="12" y="18"/>
                    <a:pt x="14" y="17"/>
                  </a:cubicBezTo>
                  <a:cubicBezTo>
                    <a:pt x="15" y="17"/>
                    <a:pt x="16" y="16"/>
                    <a:pt x="18" y="15"/>
                  </a:cubicBezTo>
                  <a:cubicBezTo>
                    <a:pt x="20" y="13"/>
                    <a:pt x="21" y="12"/>
                    <a:pt x="21" y="12"/>
                  </a:cubicBezTo>
                  <a:cubicBezTo>
                    <a:pt x="22" y="12"/>
                    <a:pt x="23" y="11"/>
                    <a:pt x="24" y="11"/>
                  </a:cubicBezTo>
                  <a:cubicBezTo>
                    <a:pt x="25" y="11"/>
                    <a:pt x="26" y="12"/>
                    <a:pt x="27" y="12"/>
                  </a:cubicBezTo>
                  <a:cubicBezTo>
                    <a:pt x="28" y="13"/>
                    <a:pt x="29" y="14"/>
                    <a:pt x="29" y="14"/>
                  </a:cubicBezTo>
                  <a:cubicBezTo>
                    <a:pt x="30" y="15"/>
                    <a:pt x="30" y="16"/>
                    <a:pt x="30" y="17"/>
                  </a:cubicBezTo>
                  <a:cubicBezTo>
                    <a:pt x="30" y="18"/>
                    <a:pt x="30" y="19"/>
                    <a:pt x="29" y="20"/>
                  </a:cubicBezTo>
                  <a:cubicBezTo>
                    <a:pt x="28" y="21"/>
                    <a:pt x="27" y="22"/>
                    <a:pt x="26" y="22"/>
                  </a:cubicBezTo>
                  <a:cubicBezTo>
                    <a:pt x="25" y="23"/>
                    <a:pt x="24" y="23"/>
                    <a:pt x="23" y="23"/>
                  </a:cubicBezTo>
                  <a:cubicBezTo>
                    <a:pt x="21" y="23"/>
                    <a:pt x="20" y="22"/>
                    <a:pt x="19" y="22"/>
                  </a:cubicBezTo>
                  <a:cubicBezTo>
                    <a:pt x="17" y="24"/>
                    <a:pt x="17" y="24"/>
                    <a:pt x="17" y="24"/>
                  </a:cubicBezTo>
                  <a:cubicBezTo>
                    <a:pt x="19" y="25"/>
                    <a:pt x="21" y="26"/>
                    <a:pt x="23" y="26"/>
                  </a:cubicBezTo>
                  <a:cubicBezTo>
                    <a:pt x="25" y="27"/>
                    <a:pt x="27" y="26"/>
                    <a:pt x="29" y="26"/>
                  </a:cubicBezTo>
                  <a:cubicBezTo>
                    <a:pt x="30" y="25"/>
                    <a:pt x="31" y="24"/>
                    <a:pt x="33" y="22"/>
                  </a:cubicBezTo>
                  <a:cubicBezTo>
                    <a:pt x="33" y="21"/>
                    <a:pt x="34" y="19"/>
                    <a:pt x="34" y="18"/>
                  </a:cubicBezTo>
                  <a:cubicBezTo>
                    <a:pt x="34" y="16"/>
                    <a:pt x="33" y="15"/>
                    <a:pt x="32" y="13"/>
                  </a:cubicBezTo>
                  <a:cubicBezTo>
                    <a:pt x="31" y="12"/>
                    <a:pt x="30" y="11"/>
                    <a:pt x="28" y="10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33" name="iṩlîḍe"/>
            <p:cNvSpPr/>
            <p:nvPr/>
          </p:nvSpPr>
          <p:spPr bwMode="auto">
            <a:xfrm>
              <a:off x="10324" y="2141"/>
              <a:ext cx="186" cy="107"/>
            </a:xfrm>
            <a:custGeom>
              <a:avLst/>
              <a:gdLst>
                <a:gd name="T0" fmla="*/ 0 w 108"/>
                <a:gd name="T1" fmla="*/ 9 h 62"/>
                <a:gd name="T2" fmla="*/ 101 w 108"/>
                <a:gd name="T3" fmla="*/ 62 h 62"/>
                <a:gd name="T4" fmla="*/ 108 w 108"/>
                <a:gd name="T5" fmla="*/ 52 h 62"/>
                <a:gd name="T6" fmla="*/ 6 w 108"/>
                <a:gd name="T7" fmla="*/ 0 h 62"/>
                <a:gd name="T8" fmla="*/ 0 w 108"/>
                <a:gd name="T9" fmla="*/ 9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" h="62">
                  <a:moveTo>
                    <a:pt x="0" y="9"/>
                  </a:moveTo>
                  <a:lnTo>
                    <a:pt x="101" y="62"/>
                  </a:lnTo>
                  <a:lnTo>
                    <a:pt x="108" y="52"/>
                  </a:lnTo>
                  <a:lnTo>
                    <a:pt x="6" y="0"/>
                  </a:lnTo>
                  <a:lnTo>
                    <a:pt x="0" y="9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34" name="ïṣlíḋe"/>
            <p:cNvSpPr/>
            <p:nvPr/>
          </p:nvSpPr>
          <p:spPr bwMode="auto">
            <a:xfrm>
              <a:off x="10351" y="2027"/>
              <a:ext cx="204" cy="136"/>
            </a:xfrm>
            <a:custGeom>
              <a:avLst/>
              <a:gdLst>
                <a:gd name="T0" fmla="*/ 39 w 118"/>
                <a:gd name="T1" fmla="*/ 6 h 79"/>
                <a:gd name="T2" fmla="*/ 26 w 118"/>
                <a:gd name="T3" fmla="*/ 0 h 79"/>
                <a:gd name="T4" fmla="*/ 0 w 118"/>
                <a:gd name="T5" fmla="*/ 52 h 79"/>
                <a:gd name="T6" fmla="*/ 13 w 118"/>
                <a:gd name="T7" fmla="*/ 59 h 79"/>
                <a:gd name="T8" fmla="*/ 23 w 118"/>
                <a:gd name="T9" fmla="*/ 36 h 79"/>
                <a:gd name="T10" fmla="*/ 115 w 118"/>
                <a:gd name="T11" fmla="*/ 79 h 79"/>
                <a:gd name="T12" fmla="*/ 118 w 118"/>
                <a:gd name="T13" fmla="*/ 69 h 79"/>
                <a:gd name="T14" fmla="*/ 26 w 118"/>
                <a:gd name="T15" fmla="*/ 29 h 79"/>
                <a:gd name="T16" fmla="*/ 39 w 118"/>
                <a:gd name="T17" fmla="*/ 6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8" h="79">
                  <a:moveTo>
                    <a:pt x="39" y="6"/>
                  </a:moveTo>
                  <a:lnTo>
                    <a:pt x="26" y="0"/>
                  </a:lnTo>
                  <a:lnTo>
                    <a:pt x="0" y="52"/>
                  </a:lnTo>
                  <a:lnTo>
                    <a:pt x="13" y="59"/>
                  </a:lnTo>
                  <a:lnTo>
                    <a:pt x="23" y="36"/>
                  </a:lnTo>
                  <a:lnTo>
                    <a:pt x="115" y="79"/>
                  </a:lnTo>
                  <a:lnTo>
                    <a:pt x="118" y="69"/>
                  </a:lnTo>
                  <a:lnTo>
                    <a:pt x="26" y="29"/>
                  </a:lnTo>
                  <a:lnTo>
                    <a:pt x="39" y="6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35" name="ísļiďè"/>
            <p:cNvSpPr/>
            <p:nvPr/>
          </p:nvSpPr>
          <p:spPr bwMode="auto">
            <a:xfrm>
              <a:off x="9420" y="2186"/>
              <a:ext cx="97" cy="129"/>
            </a:xfrm>
            <a:custGeom>
              <a:avLst/>
              <a:gdLst>
                <a:gd name="T0" fmla="*/ 17 w 17"/>
                <a:gd name="T1" fmla="*/ 1 h 23"/>
                <a:gd name="T2" fmla="*/ 17 w 17"/>
                <a:gd name="T3" fmla="*/ 0 h 23"/>
                <a:gd name="T4" fmla="*/ 10 w 17"/>
                <a:gd name="T5" fmla="*/ 0 h 23"/>
                <a:gd name="T6" fmla="*/ 10 w 17"/>
                <a:gd name="T7" fmla="*/ 1 h 23"/>
                <a:gd name="T8" fmla="*/ 12 w 17"/>
                <a:gd name="T9" fmla="*/ 1 h 23"/>
                <a:gd name="T10" fmla="*/ 13 w 17"/>
                <a:gd name="T11" fmla="*/ 2 h 23"/>
                <a:gd name="T12" fmla="*/ 13 w 17"/>
                <a:gd name="T13" fmla="*/ 3 h 23"/>
                <a:gd name="T14" fmla="*/ 11 w 17"/>
                <a:gd name="T15" fmla="*/ 5 h 23"/>
                <a:gd name="T16" fmla="*/ 5 w 17"/>
                <a:gd name="T17" fmla="*/ 16 h 23"/>
                <a:gd name="T18" fmla="*/ 3 w 17"/>
                <a:gd name="T19" fmla="*/ 18 h 23"/>
                <a:gd name="T20" fmla="*/ 2 w 17"/>
                <a:gd name="T21" fmla="*/ 19 h 23"/>
                <a:gd name="T22" fmla="*/ 0 w 17"/>
                <a:gd name="T23" fmla="*/ 18 h 23"/>
                <a:gd name="T24" fmla="*/ 0 w 17"/>
                <a:gd name="T25" fmla="*/ 19 h 23"/>
                <a:gd name="T26" fmla="*/ 8 w 17"/>
                <a:gd name="T27" fmla="*/ 23 h 23"/>
                <a:gd name="T28" fmla="*/ 8 w 17"/>
                <a:gd name="T29" fmla="*/ 22 h 23"/>
                <a:gd name="T30" fmla="*/ 6 w 17"/>
                <a:gd name="T31" fmla="*/ 21 h 23"/>
                <a:gd name="T32" fmla="*/ 6 w 17"/>
                <a:gd name="T33" fmla="*/ 20 h 23"/>
                <a:gd name="T34" fmla="*/ 7 w 17"/>
                <a:gd name="T35" fmla="*/ 18 h 23"/>
                <a:gd name="T36" fmla="*/ 17 w 17"/>
                <a:gd name="T37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7" h="23">
                  <a:moveTo>
                    <a:pt x="17" y="1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1" y="1"/>
                    <a:pt x="12" y="1"/>
                    <a:pt x="12" y="1"/>
                  </a:cubicBezTo>
                  <a:cubicBezTo>
                    <a:pt x="12" y="1"/>
                    <a:pt x="13" y="1"/>
                    <a:pt x="13" y="2"/>
                  </a:cubicBezTo>
                  <a:cubicBezTo>
                    <a:pt x="13" y="2"/>
                    <a:pt x="13" y="2"/>
                    <a:pt x="13" y="3"/>
                  </a:cubicBezTo>
                  <a:cubicBezTo>
                    <a:pt x="13" y="3"/>
                    <a:pt x="12" y="4"/>
                    <a:pt x="11" y="5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4" y="18"/>
                    <a:pt x="4" y="18"/>
                    <a:pt x="3" y="18"/>
                  </a:cubicBezTo>
                  <a:cubicBezTo>
                    <a:pt x="3" y="19"/>
                    <a:pt x="3" y="19"/>
                    <a:pt x="2" y="19"/>
                  </a:cubicBezTo>
                  <a:cubicBezTo>
                    <a:pt x="2" y="19"/>
                    <a:pt x="1" y="18"/>
                    <a:pt x="0" y="18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7" y="22"/>
                    <a:pt x="7" y="21"/>
                    <a:pt x="6" y="21"/>
                  </a:cubicBezTo>
                  <a:cubicBezTo>
                    <a:pt x="6" y="21"/>
                    <a:pt x="6" y="20"/>
                    <a:pt x="6" y="20"/>
                  </a:cubicBezTo>
                  <a:cubicBezTo>
                    <a:pt x="6" y="20"/>
                    <a:pt x="7" y="19"/>
                    <a:pt x="7" y="18"/>
                  </a:cubicBezTo>
                  <a:lnTo>
                    <a:pt x="17" y="1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36" name="íṡlïde"/>
            <p:cNvSpPr/>
            <p:nvPr/>
          </p:nvSpPr>
          <p:spPr bwMode="auto">
            <a:xfrm>
              <a:off x="9601" y="2230"/>
              <a:ext cx="85" cy="141"/>
            </a:xfrm>
            <a:custGeom>
              <a:avLst/>
              <a:gdLst>
                <a:gd name="T0" fmla="*/ 9 w 15"/>
                <a:gd name="T1" fmla="*/ 1 h 25"/>
                <a:gd name="T2" fmla="*/ 4 w 15"/>
                <a:gd name="T3" fmla="*/ 2 h 25"/>
                <a:gd name="T4" fmla="*/ 2 w 15"/>
                <a:gd name="T5" fmla="*/ 5 h 25"/>
                <a:gd name="T6" fmla="*/ 2 w 15"/>
                <a:gd name="T7" fmla="*/ 8 h 25"/>
                <a:gd name="T8" fmla="*/ 5 w 15"/>
                <a:gd name="T9" fmla="*/ 12 h 25"/>
                <a:gd name="T10" fmla="*/ 1 w 15"/>
                <a:gd name="T11" fmla="*/ 15 h 25"/>
                <a:gd name="T12" fmla="*/ 0 w 15"/>
                <a:gd name="T13" fmla="*/ 18 h 25"/>
                <a:gd name="T14" fmla="*/ 1 w 15"/>
                <a:gd name="T15" fmla="*/ 22 h 25"/>
                <a:gd name="T16" fmla="*/ 6 w 15"/>
                <a:gd name="T17" fmla="*/ 25 h 25"/>
                <a:gd name="T18" fmla="*/ 11 w 15"/>
                <a:gd name="T19" fmla="*/ 24 h 25"/>
                <a:gd name="T20" fmla="*/ 14 w 15"/>
                <a:gd name="T21" fmla="*/ 20 h 25"/>
                <a:gd name="T22" fmla="*/ 13 w 15"/>
                <a:gd name="T23" fmla="*/ 16 h 25"/>
                <a:gd name="T24" fmla="*/ 9 w 15"/>
                <a:gd name="T25" fmla="*/ 12 h 25"/>
                <a:gd name="T26" fmla="*/ 14 w 15"/>
                <a:gd name="T27" fmla="*/ 9 h 25"/>
                <a:gd name="T28" fmla="*/ 15 w 15"/>
                <a:gd name="T29" fmla="*/ 7 h 25"/>
                <a:gd name="T30" fmla="*/ 14 w 15"/>
                <a:gd name="T31" fmla="*/ 3 h 25"/>
                <a:gd name="T32" fmla="*/ 9 w 15"/>
                <a:gd name="T33" fmla="*/ 1 h 25"/>
                <a:gd name="T34" fmla="*/ 11 w 15"/>
                <a:gd name="T35" fmla="*/ 19 h 25"/>
                <a:gd name="T36" fmla="*/ 11 w 15"/>
                <a:gd name="T37" fmla="*/ 21 h 25"/>
                <a:gd name="T38" fmla="*/ 10 w 15"/>
                <a:gd name="T39" fmla="*/ 23 h 25"/>
                <a:gd name="T40" fmla="*/ 6 w 15"/>
                <a:gd name="T41" fmla="*/ 24 h 25"/>
                <a:gd name="T42" fmla="*/ 3 w 15"/>
                <a:gd name="T43" fmla="*/ 22 h 25"/>
                <a:gd name="T44" fmla="*/ 3 w 15"/>
                <a:gd name="T45" fmla="*/ 18 h 25"/>
                <a:gd name="T46" fmla="*/ 4 w 15"/>
                <a:gd name="T47" fmla="*/ 15 h 25"/>
                <a:gd name="T48" fmla="*/ 6 w 15"/>
                <a:gd name="T49" fmla="*/ 13 h 25"/>
                <a:gd name="T50" fmla="*/ 11 w 15"/>
                <a:gd name="T51" fmla="*/ 19 h 25"/>
                <a:gd name="T52" fmla="*/ 12 w 15"/>
                <a:gd name="T53" fmla="*/ 8 h 25"/>
                <a:gd name="T54" fmla="*/ 8 w 15"/>
                <a:gd name="T55" fmla="*/ 11 h 25"/>
                <a:gd name="T56" fmla="*/ 6 w 15"/>
                <a:gd name="T57" fmla="*/ 8 h 25"/>
                <a:gd name="T58" fmla="*/ 5 w 15"/>
                <a:gd name="T59" fmla="*/ 6 h 25"/>
                <a:gd name="T60" fmla="*/ 5 w 15"/>
                <a:gd name="T61" fmla="*/ 5 h 25"/>
                <a:gd name="T62" fmla="*/ 6 w 15"/>
                <a:gd name="T63" fmla="*/ 2 h 25"/>
                <a:gd name="T64" fmla="*/ 9 w 15"/>
                <a:gd name="T65" fmla="*/ 2 h 25"/>
                <a:gd name="T66" fmla="*/ 12 w 15"/>
                <a:gd name="T67" fmla="*/ 3 h 25"/>
                <a:gd name="T68" fmla="*/ 12 w 15"/>
                <a:gd name="T69" fmla="*/ 6 h 25"/>
                <a:gd name="T70" fmla="*/ 12 w 15"/>
                <a:gd name="T71" fmla="*/ 8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5" h="25">
                  <a:moveTo>
                    <a:pt x="9" y="1"/>
                  </a:moveTo>
                  <a:cubicBezTo>
                    <a:pt x="7" y="0"/>
                    <a:pt x="6" y="1"/>
                    <a:pt x="4" y="2"/>
                  </a:cubicBezTo>
                  <a:cubicBezTo>
                    <a:pt x="3" y="3"/>
                    <a:pt x="2" y="4"/>
                    <a:pt x="2" y="5"/>
                  </a:cubicBezTo>
                  <a:cubicBezTo>
                    <a:pt x="2" y="6"/>
                    <a:pt x="2" y="7"/>
                    <a:pt x="2" y="8"/>
                  </a:cubicBezTo>
                  <a:cubicBezTo>
                    <a:pt x="3" y="9"/>
                    <a:pt x="4" y="11"/>
                    <a:pt x="5" y="12"/>
                  </a:cubicBezTo>
                  <a:cubicBezTo>
                    <a:pt x="4" y="13"/>
                    <a:pt x="2" y="14"/>
                    <a:pt x="1" y="15"/>
                  </a:cubicBezTo>
                  <a:cubicBezTo>
                    <a:pt x="0" y="16"/>
                    <a:pt x="0" y="17"/>
                    <a:pt x="0" y="18"/>
                  </a:cubicBezTo>
                  <a:cubicBezTo>
                    <a:pt x="0" y="19"/>
                    <a:pt x="0" y="21"/>
                    <a:pt x="1" y="22"/>
                  </a:cubicBezTo>
                  <a:cubicBezTo>
                    <a:pt x="2" y="24"/>
                    <a:pt x="4" y="24"/>
                    <a:pt x="6" y="25"/>
                  </a:cubicBezTo>
                  <a:cubicBezTo>
                    <a:pt x="8" y="25"/>
                    <a:pt x="10" y="25"/>
                    <a:pt x="11" y="24"/>
                  </a:cubicBezTo>
                  <a:cubicBezTo>
                    <a:pt x="13" y="23"/>
                    <a:pt x="14" y="21"/>
                    <a:pt x="14" y="20"/>
                  </a:cubicBezTo>
                  <a:cubicBezTo>
                    <a:pt x="14" y="18"/>
                    <a:pt x="14" y="17"/>
                    <a:pt x="13" y="16"/>
                  </a:cubicBezTo>
                  <a:cubicBezTo>
                    <a:pt x="12" y="15"/>
                    <a:pt x="11" y="14"/>
                    <a:pt x="9" y="12"/>
                  </a:cubicBezTo>
                  <a:cubicBezTo>
                    <a:pt x="11" y="11"/>
                    <a:pt x="13" y="10"/>
                    <a:pt x="14" y="9"/>
                  </a:cubicBezTo>
                  <a:cubicBezTo>
                    <a:pt x="14" y="8"/>
                    <a:pt x="15" y="7"/>
                    <a:pt x="15" y="7"/>
                  </a:cubicBezTo>
                  <a:cubicBezTo>
                    <a:pt x="15" y="5"/>
                    <a:pt x="15" y="4"/>
                    <a:pt x="14" y="3"/>
                  </a:cubicBezTo>
                  <a:cubicBezTo>
                    <a:pt x="13" y="2"/>
                    <a:pt x="11" y="1"/>
                    <a:pt x="9" y="1"/>
                  </a:cubicBezTo>
                  <a:close/>
                  <a:moveTo>
                    <a:pt x="11" y="19"/>
                  </a:moveTo>
                  <a:cubicBezTo>
                    <a:pt x="11" y="19"/>
                    <a:pt x="11" y="20"/>
                    <a:pt x="11" y="21"/>
                  </a:cubicBezTo>
                  <a:cubicBezTo>
                    <a:pt x="11" y="22"/>
                    <a:pt x="10" y="23"/>
                    <a:pt x="10" y="23"/>
                  </a:cubicBezTo>
                  <a:cubicBezTo>
                    <a:pt x="9" y="24"/>
                    <a:pt x="8" y="24"/>
                    <a:pt x="6" y="24"/>
                  </a:cubicBezTo>
                  <a:cubicBezTo>
                    <a:pt x="5" y="24"/>
                    <a:pt x="4" y="23"/>
                    <a:pt x="3" y="22"/>
                  </a:cubicBezTo>
                  <a:cubicBezTo>
                    <a:pt x="3" y="21"/>
                    <a:pt x="2" y="20"/>
                    <a:pt x="3" y="18"/>
                  </a:cubicBezTo>
                  <a:cubicBezTo>
                    <a:pt x="3" y="17"/>
                    <a:pt x="3" y="16"/>
                    <a:pt x="4" y="15"/>
                  </a:cubicBezTo>
                  <a:cubicBezTo>
                    <a:pt x="4" y="15"/>
                    <a:pt x="5" y="14"/>
                    <a:pt x="6" y="13"/>
                  </a:cubicBezTo>
                  <a:cubicBezTo>
                    <a:pt x="9" y="15"/>
                    <a:pt x="10" y="17"/>
                    <a:pt x="11" y="19"/>
                  </a:cubicBezTo>
                  <a:close/>
                  <a:moveTo>
                    <a:pt x="12" y="8"/>
                  </a:moveTo>
                  <a:cubicBezTo>
                    <a:pt x="11" y="9"/>
                    <a:pt x="10" y="10"/>
                    <a:pt x="8" y="11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5" y="8"/>
                    <a:pt x="5" y="7"/>
                    <a:pt x="5" y="6"/>
                  </a:cubicBezTo>
                  <a:cubicBezTo>
                    <a:pt x="5" y="6"/>
                    <a:pt x="4" y="5"/>
                    <a:pt x="5" y="5"/>
                  </a:cubicBezTo>
                  <a:cubicBezTo>
                    <a:pt x="5" y="4"/>
                    <a:pt x="5" y="3"/>
                    <a:pt x="6" y="2"/>
                  </a:cubicBezTo>
                  <a:cubicBezTo>
                    <a:pt x="7" y="2"/>
                    <a:pt x="8" y="2"/>
                    <a:pt x="9" y="2"/>
                  </a:cubicBezTo>
                  <a:cubicBezTo>
                    <a:pt x="10" y="2"/>
                    <a:pt x="11" y="2"/>
                    <a:pt x="12" y="3"/>
                  </a:cubicBezTo>
                  <a:cubicBezTo>
                    <a:pt x="12" y="4"/>
                    <a:pt x="13" y="5"/>
                    <a:pt x="12" y="6"/>
                  </a:cubicBezTo>
                  <a:cubicBezTo>
                    <a:pt x="12" y="7"/>
                    <a:pt x="12" y="8"/>
                    <a:pt x="12" y="8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37" name="iṩlide"/>
            <p:cNvSpPr/>
            <p:nvPr/>
          </p:nvSpPr>
          <p:spPr bwMode="auto">
            <a:xfrm>
              <a:off x="9775" y="2230"/>
              <a:ext cx="91" cy="148"/>
            </a:xfrm>
            <a:custGeom>
              <a:avLst/>
              <a:gdLst>
                <a:gd name="T0" fmla="*/ 15 w 16"/>
                <a:gd name="T1" fmla="*/ 16 h 26"/>
                <a:gd name="T2" fmla="*/ 15 w 16"/>
                <a:gd name="T3" fmla="*/ 9 h 26"/>
                <a:gd name="T4" fmla="*/ 12 w 16"/>
                <a:gd name="T5" fmla="*/ 2 h 26"/>
                <a:gd name="T6" fmla="*/ 6 w 16"/>
                <a:gd name="T7" fmla="*/ 1 h 26"/>
                <a:gd name="T8" fmla="*/ 1 w 16"/>
                <a:gd name="T9" fmla="*/ 4 h 26"/>
                <a:gd name="T10" fmla="*/ 0 w 16"/>
                <a:gd name="T11" fmla="*/ 10 h 26"/>
                <a:gd name="T12" fmla="*/ 3 w 16"/>
                <a:gd name="T13" fmla="*/ 15 h 26"/>
                <a:gd name="T14" fmla="*/ 8 w 16"/>
                <a:gd name="T15" fmla="*/ 16 h 26"/>
                <a:gd name="T16" fmla="*/ 12 w 16"/>
                <a:gd name="T17" fmla="*/ 13 h 26"/>
                <a:gd name="T18" fmla="*/ 11 w 16"/>
                <a:gd name="T19" fmla="*/ 19 h 26"/>
                <a:gd name="T20" fmla="*/ 8 w 16"/>
                <a:gd name="T21" fmla="*/ 23 h 26"/>
                <a:gd name="T22" fmla="*/ 4 w 16"/>
                <a:gd name="T23" fmla="*/ 25 h 26"/>
                <a:gd name="T24" fmla="*/ 4 w 16"/>
                <a:gd name="T25" fmla="*/ 26 h 26"/>
                <a:gd name="T26" fmla="*/ 5 w 16"/>
                <a:gd name="T27" fmla="*/ 26 h 26"/>
                <a:gd name="T28" fmla="*/ 11 w 16"/>
                <a:gd name="T29" fmla="*/ 23 h 26"/>
                <a:gd name="T30" fmla="*/ 15 w 16"/>
                <a:gd name="T31" fmla="*/ 16 h 26"/>
                <a:gd name="T32" fmla="*/ 11 w 16"/>
                <a:gd name="T33" fmla="*/ 13 h 26"/>
                <a:gd name="T34" fmla="*/ 9 w 16"/>
                <a:gd name="T35" fmla="*/ 14 h 26"/>
                <a:gd name="T36" fmla="*/ 6 w 16"/>
                <a:gd name="T37" fmla="*/ 13 h 26"/>
                <a:gd name="T38" fmla="*/ 3 w 16"/>
                <a:gd name="T39" fmla="*/ 8 h 26"/>
                <a:gd name="T40" fmla="*/ 3 w 16"/>
                <a:gd name="T41" fmla="*/ 4 h 26"/>
                <a:gd name="T42" fmla="*/ 6 w 16"/>
                <a:gd name="T43" fmla="*/ 2 h 26"/>
                <a:gd name="T44" fmla="*/ 8 w 16"/>
                <a:gd name="T45" fmla="*/ 2 h 26"/>
                <a:gd name="T46" fmla="*/ 11 w 16"/>
                <a:gd name="T47" fmla="*/ 5 h 26"/>
                <a:gd name="T48" fmla="*/ 12 w 16"/>
                <a:gd name="T49" fmla="*/ 8 h 26"/>
                <a:gd name="T50" fmla="*/ 12 w 16"/>
                <a:gd name="T51" fmla="*/ 12 h 26"/>
                <a:gd name="T52" fmla="*/ 11 w 16"/>
                <a:gd name="T53" fmla="*/ 1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" h="26">
                  <a:moveTo>
                    <a:pt x="15" y="16"/>
                  </a:moveTo>
                  <a:cubicBezTo>
                    <a:pt x="16" y="14"/>
                    <a:pt x="16" y="11"/>
                    <a:pt x="15" y="9"/>
                  </a:cubicBezTo>
                  <a:cubicBezTo>
                    <a:pt x="15" y="6"/>
                    <a:pt x="14" y="4"/>
                    <a:pt x="12" y="2"/>
                  </a:cubicBezTo>
                  <a:cubicBezTo>
                    <a:pt x="10" y="1"/>
                    <a:pt x="8" y="0"/>
                    <a:pt x="6" y="1"/>
                  </a:cubicBezTo>
                  <a:cubicBezTo>
                    <a:pt x="4" y="1"/>
                    <a:pt x="2" y="2"/>
                    <a:pt x="1" y="4"/>
                  </a:cubicBezTo>
                  <a:cubicBezTo>
                    <a:pt x="0" y="6"/>
                    <a:pt x="0" y="8"/>
                    <a:pt x="0" y="10"/>
                  </a:cubicBezTo>
                  <a:cubicBezTo>
                    <a:pt x="1" y="12"/>
                    <a:pt x="1" y="14"/>
                    <a:pt x="3" y="15"/>
                  </a:cubicBezTo>
                  <a:cubicBezTo>
                    <a:pt x="4" y="16"/>
                    <a:pt x="6" y="16"/>
                    <a:pt x="8" y="16"/>
                  </a:cubicBezTo>
                  <a:cubicBezTo>
                    <a:pt x="9" y="16"/>
                    <a:pt x="11" y="15"/>
                    <a:pt x="12" y="13"/>
                  </a:cubicBezTo>
                  <a:cubicBezTo>
                    <a:pt x="12" y="15"/>
                    <a:pt x="12" y="17"/>
                    <a:pt x="11" y="19"/>
                  </a:cubicBezTo>
                  <a:cubicBezTo>
                    <a:pt x="10" y="21"/>
                    <a:pt x="9" y="22"/>
                    <a:pt x="8" y="23"/>
                  </a:cubicBezTo>
                  <a:cubicBezTo>
                    <a:pt x="6" y="24"/>
                    <a:pt x="5" y="25"/>
                    <a:pt x="4" y="25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7" y="25"/>
                    <a:pt x="9" y="24"/>
                    <a:pt x="11" y="23"/>
                  </a:cubicBezTo>
                  <a:cubicBezTo>
                    <a:pt x="13" y="21"/>
                    <a:pt x="14" y="19"/>
                    <a:pt x="15" y="16"/>
                  </a:cubicBezTo>
                  <a:close/>
                  <a:moveTo>
                    <a:pt x="11" y="13"/>
                  </a:moveTo>
                  <a:cubicBezTo>
                    <a:pt x="10" y="14"/>
                    <a:pt x="9" y="14"/>
                    <a:pt x="9" y="14"/>
                  </a:cubicBezTo>
                  <a:cubicBezTo>
                    <a:pt x="8" y="14"/>
                    <a:pt x="7" y="14"/>
                    <a:pt x="6" y="13"/>
                  </a:cubicBezTo>
                  <a:cubicBezTo>
                    <a:pt x="4" y="12"/>
                    <a:pt x="3" y="10"/>
                    <a:pt x="3" y="8"/>
                  </a:cubicBezTo>
                  <a:cubicBezTo>
                    <a:pt x="3" y="6"/>
                    <a:pt x="3" y="5"/>
                    <a:pt x="3" y="4"/>
                  </a:cubicBezTo>
                  <a:cubicBezTo>
                    <a:pt x="4" y="3"/>
                    <a:pt x="5" y="2"/>
                    <a:pt x="6" y="2"/>
                  </a:cubicBezTo>
                  <a:cubicBezTo>
                    <a:pt x="7" y="2"/>
                    <a:pt x="8" y="2"/>
                    <a:pt x="8" y="2"/>
                  </a:cubicBezTo>
                  <a:cubicBezTo>
                    <a:pt x="9" y="3"/>
                    <a:pt x="10" y="4"/>
                    <a:pt x="11" y="5"/>
                  </a:cubicBezTo>
                  <a:cubicBezTo>
                    <a:pt x="11" y="6"/>
                    <a:pt x="12" y="7"/>
                    <a:pt x="12" y="8"/>
                  </a:cubicBezTo>
                  <a:cubicBezTo>
                    <a:pt x="12" y="9"/>
                    <a:pt x="12" y="10"/>
                    <a:pt x="12" y="12"/>
                  </a:cubicBezTo>
                  <a:cubicBezTo>
                    <a:pt x="12" y="13"/>
                    <a:pt x="11" y="13"/>
                    <a:pt x="11" y="13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38" name="îs1ïde"/>
            <p:cNvSpPr/>
            <p:nvPr/>
          </p:nvSpPr>
          <p:spPr bwMode="auto">
            <a:xfrm>
              <a:off x="9934" y="2208"/>
              <a:ext cx="79" cy="141"/>
            </a:xfrm>
            <a:custGeom>
              <a:avLst/>
              <a:gdLst>
                <a:gd name="T0" fmla="*/ 11 w 14"/>
                <a:gd name="T1" fmla="*/ 24 h 25"/>
                <a:gd name="T2" fmla="*/ 14 w 14"/>
                <a:gd name="T3" fmla="*/ 0 h 25"/>
                <a:gd name="T4" fmla="*/ 14 w 14"/>
                <a:gd name="T5" fmla="*/ 0 h 25"/>
                <a:gd name="T6" fmla="*/ 1 w 14"/>
                <a:gd name="T7" fmla="*/ 2 h 25"/>
                <a:gd name="T8" fmla="*/ 0 w 14"/>
                <a:gd name="T9" fmla="*/ 8 h 25"/>
                <a:gd name="T10" fmla="*/ 0 w 14"/>
                <a:gd name="T11" fmla="*/ 8 h 25"/>
                <a:gd name="T12" fmla="*/ 2 w 14"/>
                <a:gd name="T13" fmla="*/ 5 h 25"/>
                <a:gd name="T14" fmla="*/ 5 w 14"/>
                <a:gd name="T15" fmla="*/ 4 h 25"/>
                <a:gd name="T16" fmla="*/ 12 w 14"/>
                <a:gd name="T17" fmla="*/ 3 h 25"/>
                <a:gd name="T18" fmla="*/ 9 w 14"/>
                <a:gd name="T19" fmla="*/ 25 h 25"/>
                <a:gd name="T20" fmla="*/ 11 w 14"/>
                <a:gd name="T21" fmla="*/ 2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" h="25">
                  <a:moveTo>
                    <a:pt x="11" y="24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1" y="7"/>
                    <a:pt x="1" y="6"/>
                    <a:pt x="2" y="5"/>
                  </a:cubicBezTo>
                  <a:cubicBezTo>
                    <a:pt x="3" y="5"/>
                    <a:pt x="4" y="4"/>
                    <a:pt x="5" y="4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9" y="25"/>
                    <a:pt x="9" y="25"/>
                    <a:pt x="9" y="25"/>
                  </a:cubicBezTo>
                  <a:lnTo>
                    <a:pt x="11" y="24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39" name="i$ľïḑe"/>
            <p:cNvSpPr/>
            <p:nvPr/>
          </p:nvSpPr>
          <p:spPr bwMode="auto">
            <a:xfrm>
              <a:off x="8868" y="1425"/>
              <a:ext cx="85" cy="57"/>
            </a:xfrm>
            <a:custGeom>
              <a:avLst/>
              <a:gdLst>
                <a:gd name="T0" fmla="*/ 8 w 15"/>
                <a:gd name="T1" fmla="*/ 7 h 10"/>
                <a:gd name="T2" fmla="*/ 12 w 15"/>
                <a:gd name="T3" fmla="*/ 10 h 10"/>
                <a:gd name="T4" fmla="*/ 14 w 15"/>
                <a:gd name="T5" fmla="*/ 3 h 10"/>
                <a:gd name="T6" fmla="*/ 10 w 15"/>
                <a:gd name="T7" fmla="*/ 0 h 10"/>
                <a:gd name="T8" fmla="*/ 0 w 15"/>
                <a:gd name="T9" fmla="*/ 2 h 10"/>
                <a:gd name="T10" fmla="*/ 8 w 15"/>
                <a:gd name="T11" fmla="*/ 7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0">
                  <a:moveTo>
                    <a:pt x="8" y="7"/>
                  </a:moveTo>
                  <a:cubicBezTo>
                    <a:pt x="12" y="10"/>
                    <a:pt x="12" y="10"/>
                    <a:pt x="12" y="10"/>
                  </a:cubicBezTo>
                  <a:cubicBezTo>
                    <a:pt x="12" y="7"/>
                    <a:pt x="15" y="5"/>
                    <a:pt x="14" y="3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7" y="0"/>
                    <a:pt x="3" y="0"/>
                    <a:pt x="0" y="2"/>
                  </a:cubicBezTo>
                  <a:cubicBezTo>
                    <a:pt x="1" y="4"/>
                    <a:pt x="4" y="8"/>
                    <a:pt x="8" y="7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40" name="iŝļíḍè"/>
            <p:cNvSpPr/>
            <p:nvPr/>
          </p:nvSpPr>
          <p:spPr bwMode="auto">
            <a:xfrm>
              <a:off x="8940" y="1504"/>
              <a:ext cx="67" cy="47"/>
            </a:xfrm>
            <a:custGeom>
              <a:avLst/>
              <a:gdLst>
                <a:gd name="T0" fmla="*/ 7 w 12"/>
                <a:gd name="T1" fmla="*/ 7 h 8"/>
                <a:gd name="T2" fmla="*/ 9 w 12"/>
                <a:gd name="T3" fmla="*/ 8 h 8"/>
                <a:gd name="T4" fmla="*/ 12 w 12"/>
                <a:gd name="T5" fmla="*/ 6 h 8"/>
                <a:gd name="T6" fmla="*/ 11 w 12"/>
                <a:gd name="T7" fmla="*/ 2 h 8"/>
                <a:gd name="T8" fmla="*/ 8 w 12"/>
                <a:gd name="T9" fmla="*/ 0 h 8"/>
                <a:gd name="T10" fmla="*/ 0 w 12"/>
                <a:gd name="T11" fmla="*/ 3 h 8"/>
                <a:gd name="T12" fmla="*/ 7 w 12"/>
                <a:gd name="T13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">
                  <a:moveTo>
                    <a:pt x="7" y="7"/>
                  </a:moveTo>
                  <a:cubicBezTo>
                    <a:pt x="9" y="8"/>
                    <a:pt x="9" y="8"/>
                    <a:pt x="9" y="8"/>
                  </a:cubicBezTo>
                  <a:cubicBezTo>
                    <a:pt x="10" y="8"/>
                    <a:pt x="11" y="6"/>
                    <a:pt x="12" y="6"/>
                  </a:cubicBezTo>
                  <a:cubicBezTo>
                    <a:pt x="12" y="4"/>
                    <a:pt x="11" y="2"/>
                    <a:pt x="11" y="2"/>
                  </a:cubicBezTo>
                  <a:cubicBezTo>
                    <a:pt x="11" y="0"/>
                    <a:pt x="9" y="1"/>
                    <a:pt x="8" y="0"/>
                  </a:cubicBezTo>
                  <a:cubicBezTo>
                    <a:pt x="5" y="1"/>
                    <a:pt x="1" y="0"/>
                    <a:pt x="0" y="3"/>
                  </a:cubicBezTo>
                  <a:cubicBezTo>
                    <a:pt x="2" y="5"/>
                    <a:pt x="5" y="6"/>
                    <a:pt x="7" y="7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41" name="íṩḻîḋê"/>
            <p:cNvSpPr/>
            <p:nvPr/>
          </p:nvSpPr>
          <p:spPr bwMode="auto">
            <a:xfrm>
              <a:off x="8980" y="1301"/>
              <a:ext cx="248" cy="409"/>
            </a:xfrm>
            <a:custGeom>
              <a:avLst/>
              <a:gdLst>
                <a:gd name="T0" fmla="*/ 9 w 44"/>
                <a:gd name="T1" fmla="*/ 32 h 72"/>
                <a:gd name="T2" fmla="*/ 12 w 44"/>
                <a:gd name="T3" fmla="*/ 31 h 72"/>
                <a:gd name="T4" fmla="*/ 15 w 44"/>
                <a:gd name="T5" fmla="*/ 33 h 72"/>
                <a:gd name="T6" fmla="*/ 13 w 44"/>
                <a:gd name="T7" fmla="*/ 44 h 72"/>
                <a:gd name="T8" fmla="*/ 8 w 44"/>
                <a:gd name="T9" fmla="*/ 41 h 72"/>
                <a:gd name="T10" fmla="*/ 14 w 44"/>
                <a:gd name="T11" fmla="*/ 68 h 72"/>
                <a:gd name="T12" fmla="*/ 26 w 44"/>
                <a:gd name="T13" fmla="*/ 72 h 72"/>
                <a:gd name="T14" fmla="*/ 27 w 44"/>
                <a:gd name="T15" fmla="*/ 69 h 72"/>
                <a:gd name="T16" fmla="*/ 15 w 44"/>
                <a:gd name="T17" fmla="*/ 52 h 72"/>
                <a:gd name="T18" fmla="*/ 21 w 44"/>
                <a:gd name="T19" fmla="*/ 49 h 72"/>
                <a:gd name="T20" fmla="*/ 21 w 44"/>
                <a:gd name="T21" fmla="*/ 40 h 72"/>
                <a:gd name="T22" fmla="*/ 26 w 44"/>
                <a:gd name="T23" fmla="*/ 45 h 72"/>
                <a:gd name="T24" fmla="*/ 19 w 44"/>
                <a:gd name="T25" fmla="*/ 31 h 72"/>
                <a:gd name="T26" fmla="*/ 19 w 44"/>
                <a:gd name="T27" fmla="*/ 21 h 72"/>
                <a:gd name="T28" fmla="*/ 30 w 44"/>
                <a:gd name="T29" fmla="*/ 30 h 72"/>
                <a:gd name="T30" fmla="*/ 26 w 44"/>
                <a:gd name="T31" fmla="*/ 19 h 72"/>
                <a:gd name="T32" fmla="*/ 29 w 44"/>
                <a:gd name="T33" fmla="*/ 16 h 72"/>
                <a:gd name="T34" fmla="*/ 43 w 44"/>
                <a:gd name="T35" fmla="*/ 28 h 72"/>
                <a:gd name="T36" fmla="*/ 29 w 44"/>
                <a:gd name="T37" fmla="*/ 8 h 72"/>
                <a:gd name="T38" fmla="*/ 24 w 44"/>
                <a:gd name="T39" fmla="*/ 6 h 72"/>
                <a:gd name="T40" fmla="*/ 24 w 44"/>
                <a:gd name="T41" fmla="*/ 13 h 72"/>
                <a:gd name="T42" fmla="*/ 17 w 44"/>
                <a:gd name="T43" fmla="*/ 11 h 72"/>
                <a:gd name="T44" fmla="*/ 16 w 44"/>
                <a:gd name="T45" fmla="*/ 0 h 72"/>
                <a:gd name="T46" fmla="*/ 14 w 44"/>
                <a:gd name="T47" fmla="*/ 6 h 72"/>
                <a:gd name="T48" fmla="*/ 9 w 44"/>
                <a:gd name="T49" fmla="*/ 8 h 72"/>
                <a:gd name="T50" fmla="*/ 16 w 44"/>
                <a:gd name="T51" fmla="*/ 16 h 72"/>
                <a:gd name="T52" fmla="*/ 16 w 44"/>
                <a:gd name="T53" fmla="*/ 25 h 72"/>
                <a:gd name="T54" fmla="*/ 11 w 44"/>
                <a:gd name="T55" fmla="*/ 20 h 72"/>
                <a:gd name="T56" fmla="*/ 0 w 44"/>
                <a:gd name="T57" fmla="*/ 19 h 72"/>
                <a:gd name="T58" fmla="*/ 9 w 44"/>
                <a:gd name="T59" fmla="*/ 28 h 72"/>
                <a:gd name="T60" fmla="*/ 9 w 44"/>
                <a:gd name="T61" fmla="*/ 3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4" h="72">
                  <a:moveTo>
                    <a:pt x="9" y="32"/>
                  </a:moveTo>
                  <a:cubicBezTo>
                    <a:pt x="10" y="33"/>
                    <a:pt x="11" y="32"/>
                    <a:pt x="12" y="31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6" y="37"/>
                    <a:pt x="15" y="41"/>
                    <a:pt x="13" y="44"/>
                  </a:cubicBezTo>
                  <a:cubicBezTo>
                    <a:pt x="11" y="46"/>
                    <a:pt x="10" y="42"/>
                    <a:pt x="8" y="41"/>
                  </a:cubicBezTo>
                  <a:cubicBezTo>
                    <a:pt x="10" y="50"/>
                    <a:pt x="15" y="60"/>
                    <a:pt x="14" y="68"/>
                  </a:cubicBezTo>
                  <a:cubicBezTo>
                    <a:pt x="20" y="72"/>
                    <a:pt x="24" y="72"/>
                    <a:pt x="26" y="72"/>
                  </a:cubicBezTo>
                  <a:cubicBezTo>
                    <a:pt x="27" y="69"/>
                    <a:pt x="27" y="69"/>
                    <a:pt x="27" y="69"/>
                  </a:cubicBezTo>
                  <a:cubicBezTo>
                    <a:pt x="19" y="64"/>
                    <a:pt x="16" y="54"/>
                    <a:pt x="15" y="52"/>
                  </a:cubicBezTo>
                  <a:cubicBezTo>
                    <a:pt x="21" y="49"/>
                    <a:pt x="21" y="49"/>
                    <a:pt x="21" y="49"/>
                  </a:cubicBezTo>
                  <a:cubicBezTo>
                    <a:pt x="21" y="46"/>
                    <a:pt x="20" y="41"/>
                    <a:pt x="21" y="40"/>
                  </a:cubicBezTo>
                  <a:cubicBezTo>
                    <a:pt x="24" y="41"/>
                    <a:pt x="25" y="43"/>
                    <a:pt x="26" y="45"/>
                  </a:cubicBezTo>
                  <a:cubicBezTo>
                    <a:pt x="33" y="42"/>
                    <a:pt x="22" y="36"/>
                    <a:pt x="19" y="31"/>
                  </a:cubicBezTo>
                  <a:cubicBezTo>
                    <a:pt x="19" y="27"/>
                    <a:pt x="19" y="24"/>
                    <a:pt x="19" y="21"/>
                  </a:cubicBezTo>
                  <a:cubicBezTo>
                    <a:pt x="23" y="22"/>
                    <a:pt x="27" y="27"/>
                    <a:pt x="30" y="30"/>
                  </a:cubicBezTo>
                  <a:cubicBezTo>
                    <a:pt x="33" y="27"/>
                    <a:pt x="27" y="23"/>
                    <a:pt x="26" y="19"/>
                  </a:cubicBezTo>
                  <a:cubicBezTo>
                    <a:pt x="25" y="17"/>
                    <a:pt x="27" y="17"/>
                    <a:pt x="29" y="16"/>
                  </a:cubicBezTo>
                  <a:cubicBezTo>
                    <a:pt x="43" y="28"/>
                    <a:pt x="43" y="28"/>
                    <a:pt x="43" y="28"/>
                  </a:cubicBezTo>
                  <a:cubicBezTo>
                    <a:pt x="44" y="21"/>
                    <a:pt x="34" y="15"/>
                    <a:pt x="29" y="8"/>
                  </a:cubicBezTo>
                  <a:cubicBezTo>
                    <a:pt x="30" y="6"/>
                    <a:pt x="29" y="4"/>
                    <a:pt x="24" y="6"/>
                  </a:cubicBezTo>
                  <a:cubicBezTo>
                    <a:pt x="22" y="6"/>
                    <a:pt x="19" y="7"/>
                    <a:pt x="24" y="13"/>
                  </a:cubicBezTo>
                  <a:cubicBezTo>
                    <a:pt x="21" y="17"/>
                    <a:pt x="19" y="12"/>
                    <a:pt x="17" y="11"/>
                  </a:cubicBezTo>
                  <a:cubicBezTo>
                    <a:pt x="18" y="6"/>
                    <a:pt x="20" y="1"/>
                    <a:pt x="16" y="0"/>
                  </a:cubicBezTo>
                  <a:cubicBezTo>
                    <a:pt x="16" y="2"/>
                    <a:pt x="16" y="4"/>
                    <a:pt x="14" y="6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10"/>
                    <a:pt x="14" y="13"/>
                    <a:pt x="16" y="16"/>
                  </a:cubicBezTo>
                  <a:cubicBezTo>
                    <a:pt x="17" y="20"/>
                    <a:pt x="16" y="23"/>
                    <a:pt x="16" y="25"/>
                  </a:cubicBezTo>
                  <a:cubicBezTo>
                    <a:pt x="12" y="27"/>
                    <a:pt x="13" y="22"/>
                    <a:pt x="11" y="20"/>
                  </a:cubicBezTo>
                  <a:cubicBezTo>
                    <a:pt x="7" y="17"/>
                    <a:pt x="2" y="18"/>
                    <a:pt x="0" y="19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9" y="29"/>
                    <a:pt x="6" y="32"/>
                    <a:pt x="9" y="32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42" name="íṡľiḑê"/>
            <p:cNvSpPr/>
            <p:nvPr/>
          </p:nvSpPr>
          <p:spPr bwMode="auto">
            <a:xfrm>
              <a:off x="9460" y="926"/>
              <a:ext cx="74" cy="74"/>
            </a:xfrm>
            <a:custGeom>
              <a:avLst/>
              <a:gdLst>
                <a:gd name="T0" fmla="*/ 2 w 13"/>
                <a:gd name="T1" fmla="*/ 13 h 13"/>
                <a:gd name="T2" fmla="*/ 9 w 13"/>
                <a:gd name="T3" fmla="*/ 13 h 13"/>
                <a:gd name="T4" fmla="*/ 3 w 13"/>
                <a:gd name="T5" fmla="*/ 0 h 13"/>
                <a:gd name="T6" fmla="*/ 2 w 13"/>
                <a:gd name="T7" fmla="*/ 8 h 13"/>
                <a:gd name="T8" fmla="*/ 2 w 13"/>
                <a:gd name="T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2" y="13"/>
                  </a:moveTo>
                  <a:cubicBezTo>
                    <a:pt x="4" y="13"/>
                    <a:pt x="6" y="13"/>
                    <a:pt x="9" y="13"/>
                  </a:cubicBezTo>
                  <a:cubicBezTo>
                    <a:pt x="13" y="8"/>
                    <a:pt x="6" y="3"/>
                    <a:pt x="3" y="0"/>
                  </a:cubicBezTo>
                  <a:cubicBezTo>
                    <a:pt x="0" y="1"/>
                    <a:pt x="2" y="6"/>
                    <a:pt x="2" y="8"/>
                  </a:cubicBezTo>
                  <a:cubicBezTo>
                    <a:pt x="2" y="9"/>
                    <a:pt x="1" y="11"/>
                    <a:pt x="2" y="13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43" name="iṥļiḓe"/>
            <p:cNvSpPr/>
            <p:nvPr/>
          </p:nvSpPr>
          <p:spPr bwMode="auto">
            <a:xfrm>
              <a:off x="9432" y="1040"/>
              <a:ext cx="45" cy="62"/>
            </a:xfrm>
            <a:custGeom>
              <a:avLst/>
              <a:gdLst>
                <a:gd name="T0" fmla="*/ 2 w 8"/>
                <a:gd name="T1" fmla="*/ 11 h 11"/>
                <a:gd name="T2" fmla="*/ 8 w 8"/>
                <a:gd name="T3" fmla="*/ 9 h 11"/>
                <a:gd name="T4" fmla="*/ 7 w 8"/>
                <a:gd name="T5" fmla="*/ 4 h 11"/>
                <a:gd name="T6" fmla="*/ 3 w 8"/>
                <a:gd name="T7" fmla="*/ 0 h 11"/>
                <a:gd name="T8" fmla="*/ 1 w 8"/>
                <a:gd name="T9" fmla="*/ 5 h 11"/>
                <a:gd name="T10" fmla="*/ 2 w 8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11">
                  <a:moveTo>
                    <a:pt x="2" y="11"/>
                  </a:moveTo>
                  <a:cubicBezTo>
                    <a:pt x="4" y="11"/>
                    <a:pt x="6" y="10"/>
                    <a:pt x="8" y="9"/>
                  </a:cubicBezTo>
                  <a:cubicBezTo>
                    <a:pt x="8" y="7"/>
                    <a:pt x="8" y="6"/>
                    <a:pt x="7" y="4"/>
                  </a:cubicBezTo>
                  <a:cubicBezTo>
                    <a:pt x="6" y="3"/>
                    <a:pt x="5" y="1"/>
                    <a:pt x="3" y="0"/>
                  </a:cubicBezTo>
                  <a:cubicBezTo>
                    <a:pt x="3" y="0"/>
                    <a:pt x="0" y="1"/>
                    <a:pt x="1" y="5"/>
                  </a:cubicBezTo>
                  <a:cubicBezTo>
                    <a:pt x="2" y="8"/>
                    <a:pt x="2" y="9"/>
                    <a:pt x="2" y="11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44" name="iŝ1îḋé"/>
            <p:cNvSpPr/>
            <p:nvPr/>
          </p:nvSpPr>
          <p:spPr bwMode="auto">
            <a:xfrm>
              <a:off x="9556" y="989"/>
              <a:ext cx="102" cy="97"/>
            </a:xfrm>
            <a:custGeom>
              <a:avLst/>
              <a:gdLst>
                <a:gd name="T0" fmla="*/ 5 w 18"/>
                <a:gd name="T1" fmla="*/ 11 h 17"/>
                <a:gd name="T2" fmla="*/ 7 w 18"/>
                <a:gd name="T3" fmla="*/ 11 h 17"/>
                <a:gd name="T4" fmla="*/ 7 w 18"/>
                <a:gd name="T5" fmla="*/ 17 h 17"/>
                <a:gd name="T6" fmla="*/ 8 w 18"/>
                <a:gd name="T7" fmla="*/ 17 h 17"/>
                <a:gd name="T8" fmla="*/ 12 w 18"/>
                <a:gd name="T9" fmla="*/ 14 h 17"/>
                <a:gd name="T10" fmla="*/ 13 w 18"/>
                <a:gd name="T11" fmla="*/ 12 h 17"/>
                <a:gd name="T12" fmla="*/ 17 w 18"/>
                <a:gd name="T13" fmla="*/ 7 h 17"/>
                <a:gd name="T14" fmla="*/ 13 w 18"/>
                <a:gd name="T15" fmla="*/ 0 h 17"/>
                <a:gd name="T16" fmla="*/ 2 w 18"/>
                <a:gd name="T17" fmla="*/ 3 h 17"/>
                <a:gd name="T18" fmla="*/ 5 w 18"/>
                <a:gd name="T19" fmla="*/ 11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" h="17">
                  <a:moveTo>
                    <a:pt x="5" y="11"/>
                  </a:moveTo>
                  <a:cubicBezTo>
                    <a:pt x="7" y="11"/>
                    <a:pt x="7" y="11"/>
                    <a:pt x="7" y="11"/>
                  </a:cubicBezTo>
                  <a:cubicBezTo>
                    <a:pt x="7" y="13"/>
                    <a:pt x="7" y="15"/>
                    <a:pt x="7" y="17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5"/>
                    <a:pt x="11" y="15"/>
                    <a:pt x="12" y="14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8" y="5"/>
                    <a:pt x="17" y="2"/>
                    <a:pt x="13" y="0"/>
                  </a:cubicBezTo>
                  <a:cubicBezTo>
                    <a:pt x="10" y="1"/>
                    <a:pt x="7" y="2"/>
                    <a:pt x="2" y="3"/>
                  </a:cubicBezTo>
                  <a:cubicBezTo>
                    <a:pt x="0" y="7"/>
                    <a:pt x="3" y="10"/>
                    <a:pt x="5" y="11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45" name="iṩḷiḓè"/>
            <p:cNvSpPr/>
            <p:nvPr/>
          </p:nvSpPr>
          <p:spPr bwMode="auto">
            <a:xfrm>
              <a:off x="9556" y="1080"/>
              <a:ext cx="95" cy="72"/>
            </a:xfrm>
            <a:custGeom>
              <a:avLst/>
              <a:gdLst>
                <a:gd name="T0" fmla="*/ 6 w 17"/>
                <a:gd name="T1" fmla="*/ 13 h 13"/>
                <a:gd name="T2" fmla="*/ 15 w 17"/>
                <a:gd name="T3" fmla="*/ 4 h 13"/>
                <a:gd name="T4" fmla="*/ 16 w 17"/>
                <a:gd name="T5" fmla="*/ 0 h 13"/>
                <a:gd name="T6" fmla="*/ 1 w 17"/>
                <a:gd name="T7" fmla="*/ 5 h 13"/>
                <a:gd name="T8" fmla="*/ 6 w 17"/>
                <a:gd name="T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3">
                  <a:moveTo>
                    <a:pt x="6" y="13"/>
                  </a:moveTo>
                  <a:cubicBezTo>
                    <a:pt x="9" y="10"/>
                    <a:pt x="13" y="8"/>
                    <a:pt x="15" y="4"/>
                  </a:cubicBezTo>
                  <a:cubicBezTo>
                    <a:pt x="16" y="3"/>
                    <a:pt x="17" y="2"/>
                    <a:pt x="16" y="0"/>
                  </a:cubicBezTo>
                  <a:cubicBezTo>
                    <a:pt x="11" y="0"/>
                    <a:pt x="6" y="5"/>
                    <a:pt x="1" y="5"/>
                  </a:cubicBezTo>
                  <a:cubicBezTo>
                    <a:pt x="0" y="10"/>
                    <a:pt x="4" y="11"/>
                    <a:pt x="6" y="13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46" name="îṥ1ïďé"/>
            <p:cNvSpPr/>
            <p:nvPr/>
          </p:nvSpPr>
          <p:spPr bwMode="auto">
            <a:xfrm>
              <a:off x="9358" y="1108"/>
              <a:ext cx="131" cy="181"/>
            </a:xfrm>
            <a:custGeom>
              <a:avLst/>
              <a:gdLst>
                <a:gd name="T0" fmla="*/ 7 w 23"/>
                <a:gd name="T1" fmla="*/ 32 h 32"/>
                <a:gd name="T2" fmla="*/ 23 w 23"/>
                <a:gd name="T3" fmla="*/ 0 h 32"/>
                <a:gd name="T4" fmla="*/ 3 w 23"/>
                <a:gd name="T5" fmla="*/ 23 h 32"/>
                <a:gd name="T6" fmla="*/ 7 w 23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2">
                  <a:moveTo>
                    <a:pt x="7" y="32"/>
                  </a:moveTo>
                  <a:cubicBezTo>
                    <a:pt x="13" y="23"/>
                    <a:pt x="20" y="11"/>
                    <a:pt x="23" y="0"/>
                  </a:cubicBezTo>
                  <a:cubicBezTo>
                    <a:pt x="17" y="9"/>
                    <a:pt x="11" y="18"/>
                    <a:pt x="3" y="23"/>
                  </a:cubicBezTo>
                  <a:cubicBezTo>
                    <a:pt x="0" y="28"/>
                    <a:pt x="6" y="31"/>
                    <a:pt x="7" y="32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47" name="iSḷiḍé"/>
            <p:cNvSpPr/>
            <p:nvPr/>
          </p:nvSpPr>
          <p:spPr bwMode="auto">
            <a:xfrm>
              <a:off x="9912" y="989"/>
              <a:ext cx="231" cy="250"/>
            </a:xfrm>
            <a:custGeom>
              <a:avLst/>
              <a:gdLst>
                <a:gd name="T0" fmla="*/ 9 w 41"/>
                <a:gd name="T1" fmla="*/ 38 h 44"/>
                <a:gd name="T2" fmla="*/ 22 w 41"/>
                <a:gd name="T3" fmla="*/ 33 h 44"/>
                <a:gd name="T4" fmla="*/ 12 w 41"/>
                <a:gd name="T5" fmla="*/ 44 h 44"/>
                <a:gd name="T6" fmla="*/ 29 w 41"/>
                <a:gd name="T7" fmla="*/ 31 h 44"/>
                <a:gd name="T8" fmla="*/ 39 w 41"/>
                <a:gd name="T9" fmla="*/ 26 h 44"/>
                <a:gd name="T10" fmla="*/ 40 w 41"/>
                <a:gd name="T11" fmla="*/ 22 h 44"/>
                <a:gd name="T12" fmla="*/ 39 w 41"/>
                <a:gd name="T13" fmla="*/ 22 h 44"/>
                <a:gd name="T14" fmla="*/ 36 w 41"/>
                <a:gd name="T15" fmla="*/ 24 h 44"/>
                <a:gd name="T16" fmla="*/ 34 w 41"/>
                <a:gd name="T17" fmla="*/ 23 h 44"/>
                <a:gd name="T18" fmla="*/ 37 w 41"/>
                <a:gd name="T19" fmla="*/ 18 h 44"/>
                <a:gd name="T20" fmla="*/ 40 w 41"/>
                <a:gd name="T21" fmla="*/ 14 h 44"/>
                <a:gd name="T22" fmla="*/ 37 w 41"/>
                <a:gd name="T23" fmla="*/ 0 h 44"/>
                <a:gd name="T24" fmla="*/ 29 w 41"/>
                <a:gd name="T25" fmla="*/ 23 h 44"/>
                <a:gd name="T26" fmla="*/ 23 w 41"/>
                <a:gd name="T27" fmla="*/ 27 h 44"/>
                <a:gd name="T28" fmla="*/ 6 w 41"/>
                <a:gd name="T29" fmla="*/ 29 h 44"/>
                <a:gd name="T30" fmla="*/ 4 w 41"/>
                <a:gd name="T31" fmla="*/ 28 h 44"/>
                <a:gd name="T32" fmla="*/ 6 w 41"/>
                <a:gd name="T33" fmla="*/ 37 h 44"/>
                <a:gd name="T34" fmla="*/ 9 w 41"/>
                <a:gd name="T35" fmla="*/ 38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1" h="44">
                  <a:moveTo>
                    <a:pt x="9" y="38"/>
                  </a:moveTo>
                  <a:cubicBezTo>
                    <a:pt x="14" y="36"/>
                    <a:pt x="18" y="33"/>
                    <a:pt x="22" y="33"/>
                  </a:cubicBezTo>
                  <a:cubicBezTo>
                    <a:pt x="22" y="37"/>
                    <a:pt x="15" y="41"/>
                    <a:pt x="12" y="44"/>
                  </a:cubicBezTo>
                  <a:cubicBezTo>
                    <a:pt x="22" y="43"/>
                    <a:pt x="26" y="37"/>
                    <a:pt x="29" y="31"/>
                  </a:cubicBezTo>
                  <a:cubicBezTo>
                    <a:pt x="32" y="28"/>
                    <a:pt x="36" y="27"/>
                    <a:pt x="39" y="26"/>
                  </a:cubicBezTo>
                  <a:cubicBezTo>
                    <a:pt x="40" y="25"/>
                    <a:pt x="41" y="25"/>
                    <a:pt x="40" y="22"/>
                  </a:cubicBezTo>
                  <a:cubicBezTo>
                    <a:pt x="40" y="22"/>
                    <a:pt x="39" y="22"/>
                    <a:pt x="39" y="22"/>
                  </a:cubicBezTo>
                  <a:cubicBezTo>
                    <a:pt x="38" y="23"/>
                    <a:pt x="37" y="24"/>
                    <a:pt x="36" y="24"/>
                  </a:cubicBezTo>
                  <a:cubicBezTo>
                    <a:pt x="35" y="25"/>
                    <a:pt x="33" y="25"/>
                    <a:pt x="34" y="23"/>
                  </a:cubicBezTo>
                  <a:cubicBezTo>
                    <a:pt x="35" y="21"/>
                    <a:pt x="36" y="19"/>
                    <a:pt x="37" y="18"/>
                  </a:cubicBezTo>
                  <a:cubicBezTo>
                    <a:pt x="40" y="14"/>
                    <a:pt x="40" y="14"/>
                    <a:pt x="40" y="14"/>
                  </a:cubicBezTo>
                  <a:cubicBezTo>
                    <a:pt x="40" y="11"/>
                    <a:pt x="40" y="3"/>
                    <a:pt x="37" y="0"/>
                  </a:cubicBezTo>
                  <a:cubicBezTo>
                    <a:pt x="33" y="3"/>
                    <a:pt x="31" y="15"/>
                    <a:pt x="29" y="23"/>
                  </a:cubicBezTo>
                  <a:cubicBezTo>
                    <a:pt x="27" y="27"/>
                    <a:pt x="25" y="27"/>
                    <a:pt x="23" y="27"/>
                  </a:cubicBezTo>
                  <a:cubicBezTo>
                    <a:pt x="18" y="28"/>
                    <a:pt x="10" y="30"/>
                    <a:pt x="6" y="29"/>
                  </a:cubicBezTo>
                  <a:cubicBezTo>
                    <a:pt x="4" y="28"/>
                    <a:pt x="4" y="28"/>
                    <a:pt x="4" y="28"/>
                  </a:cubicBezTo>
                  <a:cubicBezTo>
                    <a:pt x="0" y="32"/>
                    <a:pt x="5" y="35"/>
                    <a:pt x="6" y="37"/>
                  </a:cubicBezTo>
                  <a:lnTo>
                    <a:pt x="9" y="38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48" name="îşļíďê"/>
            <p:cNvSpPr/>
            <p:nvPr/>
          </p:nvSpPr>
          <p:spPr bwMode="auto">
            <a:xfrm>
              <a:off x="10093" y="1216"/>
              <a:ext cx="55" cy="79"/>
            </a:xfrm>
            <a:custGeom>
              <a:avLst/>
              <a:gdLst>
                <a:gd name="T0" fmla="*/ 4 w 10"/>
                <a:gd name="T1" fmla="*/ 14 h 14"/>
                <a:gd name="T2" fmla="*/ 9 w 10"/>
                <a:gd name="T3" fmla="*/ 12 h 14"/>
                <a:gd name="T4" fmla="*/ 2 w 10"/>
                <a:gd name="T5" fmla="*/ 0 h 14"/>
                <a:gd name="T6" fmla="*/ 1 w 10"/>
                <a:gd name="T7" fmla="*/ 10 h 14"/>
                <a:gd name="T8" fmla="*/ 4 w 10"/>
                <a:gd name="T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4">
                  <a:moveTo>
                    <a:pt x="4" y="14"/>
                  </a:moveTo>
                  <a:cubicBezTo>
                    <a:pt x="6" y="14"/>
                    <a:pt x="7" y="14"/>
                    <a:pt x="9" y="12"/>
                  </a:cubicBezTo>
                  <a:cubicBezTo>
                    <a:pt x="10" y="7"/>
                    <a:pt x="8" y="2"/>
                    <a:pt x="2" y="0"/>
                  </a:cubicBezTo>
                  <a:cubicBezTo>
                    <a:pt x="0" y="3"/>
                    <a:pt x="2" y="6"/>
                    <a:pt x="1" y="10"/>
                  </a:cubicBezTo>
                  <a:cubicBezTo>
                    <a:pt x="0" y="13"/>
                    <a:pt x="3" y="12"/>
                    <a:pt x="4" y="14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49" name="îš1íḍê"/>
            <p:cNvSpPr/>
            <p:nvPr/>
          </p:nvSpPr>
          <p:spPr bwMode="auto">
            <a:xfrm>
              <a:off x="10334" y="1385"/>
              <a:ext cx="52" cy="52"/>
            </a:xfrm>
            <a:custGeom>
              <a:avLst/>
              <a:gdLst>
                <a:gd name="T0" fmla="*/ 7 w 9"/>
                <a:gd name="T1" fmla="*/ 6 h 9"/>
                <a:gd name="T2" fmla="*/ 8 w 9"/>
                <a:gd name="T3" fmla="*/ 1 h 9"/>
                <a:gd name="T4" fmla="*/ 2 w 9"/>
                <a:gd name="T5" fmla="*/ 2 h 9"/>
                <a:gd name="T6" fmla="*/ 0 w 9"/>
                <a:gd name="T7" fmla="*/ 6 h 9"/>
                <a:gd name="T8" fmla="*/ 7 w 9"/>
                <a:gd name="T9" fmla="*/ 6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9">
                  <a:moveTo>
                    <a:pt x="7" y="6"/>
                  </a:moveTo>
                  <a:cubicBezTo>
                    <a:pt x="8" y="4"/>
                    <a:pt x="9" y="2"/>
                    <a:pt x="8" y="1"/>
                  </a:cubicBezTo>
                  <a:cubicBezTo>
                    <a:pt x="6" y="0"/>
                    <a:pt x="4" y="2"/>
                    <a:pt x="2" y="2"/>
                  </a:cubicBezTo>
                  <a:cubicBezTo>
                    <a:pt x="0" y="3"/>
                    <a:pt x="0" y="5"/>
                    <a:pt x="0" y="6"/>
                  </a:cubicBezTo>
                  <a:cubicBezTo>
                    <a:pt x="1" y="9"/>
                    <a:pt x="4" y="8"/>
                    <a:pt x="7" y="6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50" name="íŝliḓê"/>
            <p:cNvSpPr/>
            <p:nvPr/>
          </p:nvSpPr>
          <p:spPr bwMode="auto">
            <a:xfrm>
              <a:off x="10250" y="1459"/>
              <a:ext cx="152" cy="154"/>
            </a:xfrm>
            <a:custGeom>
              <a:avLst/>
              <a:gdLst>
                <a:gd name="T0" fmla="*/ 6 w 27"/>
                <a:gd name="T1" fmla="*/ 10 h 27"/>
                <a:gd name="T2" fmla="*/ 14 w 27"/>
                <a:gd name="T3" fmla="*/ 14 h 27"/>
                <a:gd name="T4" fmla="*/ 9 w 27"/>
                <a:gd name="T5" fmla="*/ 18 h 27"/>
                <a:gd name="T6" fmla="*/ 4 w 27"/>
                <a:gd name="T7" fmla="*/ 16 h 27"/>
                <a:gd name="T8" fmla="*/ 2 w 27"/>
                <a:gd name="T9" fmla="*/ 17 h 27"/>
                <a:gd name="T10" fmla="*/ 8 w 27"/>
                <a:gd name="T11" fmla="*/ 27 h 27"/>
                <a:gd name="T12" fmla="*/ 22 w 27"/>
                <a:gd name="T13" fmla="*/ 17 h 27"/>
                <a:gd name="T14" fmla="*/ 25 w 27"/>
                <a:gd name="T15" fmla="*/ 18 h 27"/>
                <a:gd name="T16" fmla="*/ 26 w 27"/>
                <a:gd name="T17" fmla="*/ 16 h 27"/>
                <a:gd name="T18" fmla="*/ 24 w 27"/>
                <a:gd name="T19" fmla="*/ 14 h 27"/>
                <a:gd name="T20" fmla="*/ 24 w 27"/>
                <a:gd name="T21" fmla="*/ 11 h 27"/>
                <a:gd name="T22" fmla="*/ 23 w 27"/>
                <a:gd name="T23" fmla="*/ 9 h 27"/>
                <a:gd name="T24" fmla="*/ 19 w 27"/>
                <a:gd name="T25" fmla="*/ 12 h 27"/>
                <a:gd name="T26" fmla="*/ 11 w 27"/>
                <a:gd name="T27" fmla="*/ 7 h 27"/>
                <a:gd name="T28" fmla="*/ 4 w 27"/>
                <a:gd name="T29" fmla="*/ 2 h 27"/>
                <a:gd name="T30" fmla="*/ 0 w 27"/>
                <a:gd name="T31" fmla="*/ 3 h 27"/>
                <a:gd name="T32" fmla="*/ 6 w 27"/>
                <a:gd name="T33" fmla="*/ 1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" h="27">
                  <a:moveTo>
                    <a:pt x="6" y="10"/>
                  </a:moveTo>
                  <a:cubicBezTo>
                    <a:pt x="9" y="11"/>
                    <a:pt x="12" y="12"/>
                    <a:pt x="14" y="14"/>
                  </a:cubicBezTo>
                  <a:cubicBezTo>
                    <a:pt x="14" y="15"/>
                    <a:pt x="11" y="17"/>
                    <a:pt x="9" y="18"/>
                  </a:cubicBezTo>
                  <a:cubicBezTo>
                    <a:pt x="7" y="19"/>
                    <a:pt x="6" y="16"/>
                    <a:pt x="4" y="16"/>
                  </a:cubicBezTo>
                  <a:cubicBezTo>
                    <a:pt x="3" y="15"/>
                    <a:pt x="2" y="15"/>
                    <a:pt x="2" y="17"/>
                  </a:cubicBezTo>
                  <a:cubicBezTo>
                    <a:pt x="4" y="20"/>
                    <a:pt x="4" y="25"/>
                    <a:pt x="8" y="27"/>
                  </a:cubicBezTo>
                  <a:cubicBezTo>
                    <a:pt x="13" y="23"/>
                    <a:pt x="17" y="20"/>
                    <a:pt x="22" y="17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6" y="18"/>
                    <a:pt x="27" y="17"/>
                    <a:pt x="26" y="16"/>
                  </a:cubicBezTo>
                  <a:cubicBezTo>
                    <a:pt x="26" y="16"/>
                    <a:pt x="25" y="14"/>
                    <a:pt x="24" y="14"/>
                  </a:cubicBezTo>
                  <a:cubicBezTo>
                    <a:pt x="24" y="11"/>
                    <a:pt x="24" y="11"/>
                    <a:pt x="24" y="11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2" y="10"/>
                    <a:pt x="20" y="11"/>
                    <a:pt x="19" y="12"/>
                  </a:cubicBezTo>
                  <a:cubicBezTo>
                    <a:pt x="16" y="10"/>
                    <a:pt x="13" y="9"/>
                    <a:pt x="11" y="7"/>
                  </a:cubicBezTo>
                  <a:cubicBezTo>
                    <a:pt x="8" y="6"/>
                    <a:pt x="6" y="4"/>
                    <a:pt x="4" y="2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9"/>
                    <a:pt x="3" y="10"/>
                    <a:pt x="6" y="10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51" name="iṡļiḍe"/>
            <p:cNvSpPr/>
            <p:nvPr/>
          </p:nvSpPr>
          <p:spPr bwMode="auto">
            <a:xfrm>
              <a:off x="10312" y="1368"/>
              <a:ext cx="305" cy="188"/>
            </a:xfrm>
            <a:custGeom>
              <a:avLst/>
              <a:gdLst>
                <a:gd name="T0" fmla="*/ 52 w 54"/>
                <a:gd name="T1" fmla="*/ 10 h 33"/>
                <a:gd name="T2" fmla="*/ 41 w 54"/>
                <a:gd name="T3" fmla="*/ 13 h 33"/>
                <a:gd name="T4" fmla="*/ 37 w 54"/>
                <a:gd name="T5" fmla="*/ 11 h 33"/>
                <a:gd name="T6" fmla="*/ 35 w 54"/>
                <a:gd name="T7" fmla="*/ 12 h 33"/>
                <a:gd name="T8" fmla="*/ 29 w 54"/>
                <a:gd name="T9" fmla="*/ 15 h 33"/>
                <a:gd name="T10" fmla="*/ 28 w 54"/>
                <a:gd name="T11" fmla="*/ 13 h 33"/>
                <a:gd name="T12" fmla="*/ 23 w 54"/>
                <a:gd name="T13" fmla="*/ 15 h 33"/>
                <a:gd name="T14" fmla="*/ 19 w 54"/>
                <a:gd name="T15" fmla="*/ 15 h 33"/>
                <a:gd name="T16" fmla="*/ 26 w 54"/>
                <a:gd name="T17" fmla="*/ 0 h 33"/>
                <a:gd name="T18" fmla="*/ 19 w 54"/>
                <a:gd name="T19" fmla="*/ 6 h 33"/>
                <a:gd name="T20" fmla="*/ 14 w 54"/>
                <a:gd name="T21" fmla="*/ 10 h 33"/>
                <a:gd name="T22" fmla="*/ 10 w 54"/>
                <a:gd name="T23" fmla="*/ 15 h 33"/>
                <a:gd name="T24" fmla="*/ 17 w 54"/>
                <a:gd name="T25" fmla="*/ 16 h 33"/>
                <a:gd name="T26" fmla="*/ 24 w 54"/>
                <a:gd name="T27" fmla="*/ 19 h 33"/>
                <a:gd name="T28" fmla="*/ 23 w 54"/>
                <a:gd name="T29" fmla="*/ 23 h 33"/>
                <a:gd name="T30" fmla="*/ 3 w 54"/>
                <a:gd name="T31" fmla="*/ 13 h 33"/>
                <a:gd name="T32" fmla="*/ 0 w 54"/>
                <a:gd name="T33" fmla="*/ 15 h 33"/>
                <a:gd name="T34" fmla="*/ 4 w 54"/>
                <a:gd name="T35" fmla="*/ 21 h 33"/>
                <a:gd name="T36" fmla="*/ 8 w 54"/>
                <a:gd name="T37" fmla="*/ 22 h 33"/>
                <a:gd name="T38" fmla="*/ 24 w 54"/>
                <a:gd name="T39" fmla="*/ 27 h 33"/>
                <a:gd name="T40" fmla="*/ 14 w 54"/>
                <a:gd name="T41" fmla="*/ 26 h 33"/>
                <a:gd name="T42" fmla="*/ 21 w 54"/>
                <a:gd name="T43" fmla="*/ 30 h 33"/>
                <a:gd name="T44" fmla="*/ 29 w 54"/>
                <a:gd name="T45" fmla="*/ 33 h 33"/>
                <a:gd name="T46" fmla="*/ 34 w 54"/>
                <a:gd name="T47" fmla="*/ 28 h 33"/>
                <a:gd name="T48" fmla="*/ 45 w 54"/>
                <a:gd name="T49" fmla="*/ 28 h 33"/>
                <a:gd name="T50" fmla="*/ 46 w 54"/>
                <a:gd name="T51" fmla="*/ 23 h 33"/>
                <a:gd name="T52" fmla="*/ 42 w 54"/>
                <a:gd name="T53" fmla="*/ 19 h 33"/>
                <a:gd name="T54" fmla="*/ 43 w 54"/>
                <a:gd name="T55" fmla="*/ 18 h 33"/>
                <a:gd name="T56" fmla="*/ 50 w 54"/>
                <a:gd name="T57" fmla="*/ 17 h 33"/>
                <a:gd name="T58" fmla="*/ 52 w 54"/>
                <a:gd name="T59" fmla="*/ 10 h 33"/>
                <a:gd name="T60" fmla="*/ 38 w 54"/>
                <a:gd name="T61" fmla="*/ 23 h 33"/>
                <a:gd name="T62" fmla="*/ 30 w 54"/>
                <a:gd name="T63" fmla="*/ 24 h 33"/>
                <a:gd name="T64" fmla="*/ 33 w 54"/>
                <a:gd name="T65" fmla="*/ 23 h 33"/>
                <a:gd name="T66" fmla="*/ 35 w 54"/>
                <a:gd name="T67" fmla="*/ 21 h 33"/>
                <a:gd name="T68" fmla="*/ 31 w 54"/>
                <a:gd name="T69" fmla="*/ 20 h 33"/>
                <a:gd name="T70" fmla="*/ 30 w 54"/>
                <a:gd name="T71" fmla="*/ 19 h 33"/>
                <a:gd name="T72" fmla="*/ 33 w 54"/>
                <a:gd name="T73" fmla="*/ 17 h 33"/>
                <a:gd name="T74" fmla="*/ 37 w 54"/>
                <a:gd name="T75" fmla="*/ 17 h 33"/>
                <a:gd name="T76" fmla="*/ 38 w 54"/>
                <a:gd name="T77" fmla="*/ 2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4" h="33">
                  <a:moveTo>
                    <a:pt x="52" y="10"/>
                  </a:moveTo>
                  <a:cubicBezTo>
                    <a:pt x="49" y="11"/>
                    <a:pt x="45" y="11"/>
                    <a:pt x="41" y="13"/>
                  </a:cubicBezTo>
                  <a:cubicBezTo>
                    <a:pt x="39" y="13"/>
                    <a:pt x="38" y="12"/>
                    <a:pt x="37" y="11"/>
                  </a:cubicBezTo>
                  <a:cubicBezTo>
                    <a:pt x="35" y="11"/>
                    <a:pt x="34" y="11"/>
                    <a:pt x="35" y="12"/>
                  </a:cubicBezTo>
                  <a:cubicBezTo>
                    <a:pt x="33" y="14"/>
                    <a:pt x="31" y="15"/>
                    <a:pt x="29" y="15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5" y="12"/>
                    <a:pt x="25" y="14"/>
                    <a:pt x="23" y="15"/>
                  </a:cubicBezTo>
                  <a:cubicBezTo>
                    <a:pt x="23" y="14"/>
                    <a:pt x="19" y="16"/>
                    <a:pt x="19" y="15"/>
                  </a:cubicBezTo>
                  <a:cubicBezTo>
                    <a:pt x="21" y="11"/>
                    <a:pt x="26" y="5"/>
                    <a:pt x="26" y="0"/>
                  </a:cubicBezTo>
                  <a:cubicBezTo>
                    <a:pt x="23" y="0"/>
                    <a:pt x="22" y="3"/>
                    <a:pt x="19" y="6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2" y="12"/>
                    <a:pt x="10" y="13"/>
                    <a:pt x="10" y="15"/>
                  </a:cubicBezTo>
                  <a:cubicBezTo>
                    <a:pt x="12" y="15"/>
                    <a:pt x="14" y="16"/>
                    <a:pt x="17" y="16"/>
                  </a:cubicBezTo>
                  <a:cubicBezTo>
                    <a:pt x="20" y="18"/>
                    <a:pt x="21" y="19"/>
                    <a:pt x="24" y="19"/>
                  </a:cubicBezTo>
                  <a:cubicBezTo>
                    <a:pt x="25" y="21"/>
                    <a:pt x="24" y="22"/>
                    <a:pt x="23" y="23"/>
                  </a:cubicBezTo>
                  <a:cubicBezTo>
                    <a:pt x="16" y="20"/>
                    <a:pt x="9" y="16"/>
                    <a:pt x="3" y="13"/>
                  </a:cubicBezTo>
                  <a:cubicBezTo>
                    <a:pt x="1" y="13"/>
                    <a:pt x="1" y="14"/>
                    <a:pt x="0" y="15"/>
                  </a:cubicBezTo>
                  <a:cubicBezTo>
                    <a:pt x="2" y="17"/>
                    <a:pt x="3" y="20"/>
                    <a:pt x="4" y="21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9" y="22"/>
                    <a:pt x="20" y="25"/>
                    <a:pt x="24" y="27"/>
                  </a:cubicBezTo>
                  <a:cubicBezTo>
                    <a:pt x="23" y="29"/>
                    <a:pt x="15" y="25"/>
                    <a:pt x="14" y="26"/>
                  </a:cubicBezTo>
                  <a:cubicBezTo>
                    <a:pt x="16" y="29"/>
                    <a:pt x="19" y="28"/>
                    <a:pt x="21" y="30"/>
                  </a:cubicBezTo>
                  <a:cubicBezTo>
                    <a:pt x="24" y="31"/>
                    <a:pt x="27" y="32"/>
                    <a:pt x="29" y="33"/>
                  </a:cubicBezTo>
                  <a:cubicBezTo>
                    <a:pt x="31" y="31"/>
                    <a:pt x="32" y="28"/>
                    <a:pt x="34" y="28"/>
                  </a:cubicBezTo>
                  <a:cubicBezTo>
                    <a:pt x="37" y="28"/>
                    <a:pt x="42" y="30"/>
                    <a:pt x="45" y="28"/>
                  </a:cubicBezTo>
                  <a:cubicBezTo>
                    <a:pt x="45" y="26"/>
                    <a:pt x="46" y="24"/>
                    <a:pt x="46" y="23"/>
                  </a:cubicBezTo>
                  <a:cubicBezTo>
                    <a:pt x="45" y="21"/>
                    <a:pt x="42" y="20"/>
                    <a:pt x="42" y="19"/>
                  </a:cubicBezTo>
                  <a:cubicBezTo>
                    <a:pt x="42" y="19"/>
                    <a:pt x="42" y="18"/>
                    <a:pt x="43" y="18"/>
                  </a:cubicBezTo>
                  <a:cubicBezTo>
                    <a:pt x="46" y="18"/>
                    <a:pt x="48" y="18"/>
                    <a:pt x="50" y="17"/>
                  </a:cubicBezTo>
                  <a:cubicBezTo>
                    <a:pt x="51" y="18"/>
                    <a:pt x="54" y="12"/>
                    <a:pt x="52" y="10"/>
                  </a:cubicBezTo>
                  <a:close/>
                  <a:moveTo>
                    <a:pt x="38" y="23"/>
                  </a:moveTo>
                  <a:cubicBezTo>
                    <a:pt x="36" y="24"/>
                    <a:pt x="33" y="24"/>
                    <a:pt x="30" y="24"/>
                  </a:cubicBezTo>
                  <a:cubicBezTo>
                    <a:pt x="29" y="23"/>
                    <a:pt x="32" y="23"/>
                    <a:pt x="33" y="23"/>
                  </a:cubicBezTo>
                  <a:cubicBezTo>
                    <a:pt x="34" y="22"/>
                    <a:pt x="34" y="22"/>
                    <a:pt x="35" y="21"/>
                  </a:cubicBezTo>
                  <a:cubicBezTo>
                    <a:pt x="34" y="20"/>
                    <a:pt x="33" y="19"/>
                    <a:pt x="31" y="20"/>
                  </a:cubicBezTo>
                  <a:cubicBezTo>
                    <a:pt x="30" y="20"/>
                    <a:pt x="29" y="19"/>
                    <a:pt x="30" y="19"/>
                  </a:cubicBezTo>
                  <a:cubicBezTo>
                    <a:pt x="31" y="19"/>
                    <a:pt x="32" y="18"/>
                    <a:pt x="33" y="17"/>
                  </a:cubicBezTo>
                  <a:cubicBezTo>
                    <a:pt x="34" y="17"/>
                    <a:pt x="35" y="17"/>
                    <a:pt x="37" y="17"/>
                  </a:cubicBezTo>
                  <a:cubicBezTo>
                    <a:pt x="37" y="19"/>
                    <a:pt x="39" y="21"/>
                    <a:pt x="38" y="23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52" name="ï$ļïdé"/>
            <p:cNvSpPr/>
            <p:nvPr/>
          </p:nvSpPr>
          <p:spPr bwMode="auto">
            <a:xfrm>
              <a:off x="8754" y="785"/>
              <a:ext cx="1958" cy="1968"/>
            </a:xfrm>
            <a:custGeom>
              <a:avLst/>
              <a:gdLst>
                <a:gd name="T0" fmla="*/ 174 w 347"/>
                <a:gd name="T1" fmla="*/ 0 h 347"/>
                <a:gd name="T2" fmla="*/ 0 w 347"/>
                <a:gd name="T3" fmla="*/ 173 h 347"/>
                <a:gd name="T4" fmla="*/ 174 w 347"/>
                <a:gd name="T5" fmla="*/ 347 h 347"/>
                <a:gd name="T6" fmla="*/ 347 w 347"/>
                <a:gd name="T7" fmla="*/ 173 h 347"/>
                <a:gd name="T8" fmla="*/ 174 w 347"/>
                <a:gd name="T9" fmla="*/ 0 h 347"/>
                <a:gd name="T10" fmla="*/ 174 w 347"/>
                <a:gd name="T11" fmla="*/ 343 h 347"/>
                <a:gd name="T12" fmla="*/ 4 w 347"/>
                <a:gd name="T13" fmla="*/ 173 h 347"/>
                <a:gd name="T14" fmla="*/ 174 w 347"/>
                <a:gd name="T15" fmla="*/ 4 h 347"/>
                <a:gd name="T16" fmla="*/ 343 w 347"/>
                <a:gd name="T17" fmla="*/ 173 h 347"/>
                <a:gd name="T18" fmla="*/ 174 w 347"/>
                <a:gd name="T19" fmla="*/ 343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7" h="347">
                  <a:moveTo>
                    <a:pt x="174" y="0"/>
                  </a:moveTo>
                  <a:cubicBezTo>
                    <a:pt x="78" y="0"/>
                    <a:pt x="0" y="78"/>
                    <a:pt x="0" y="173"/>
                  </a:cubicBezTo>
                  <a:cubicBezTo>
                    <a:pt x="0" y="269"/>
                    <a:pt x="78" y="347"/>
                    <a:pt x="174" y="347"/>
                  </a:cubicBezTo>
                  <a:cubicBezTo>
                    <a:pt x="269" y="347"/>
                    <a:pt x="347" y="269"/>
                    <a:pt x="347" y="173"/>
                  </a:cubicBezTo>
                  <a:cubicBezTo>
                    <a:pt x="347" y="78"/>
                    <a:pt x="269" y="0"/>
                    <a:pt x="174" y="0"/>
                  </a:cubicBezTo>
                  <a:close/>
                  <a:moveTo>
                    <a:pt x="174" y="343"/>
                  </a:moveTo>
                  <a:cubicBezTo>
                    <a:pt x="80" y="343"/>
                    <a:pt x="4" y="267"/>
                    <a:pt x="4" y="173"/>
                  </a:cubicBezTo>
                  <a:cubicBezTo>
                    <a:pt x="4" y="80"/>
                    <a:pt x="80" y="4"/>
                    <a:pt x="174" y="4"/>
                  </a:cubicBezTo>
                  <a:cubicBezTo>
                    <a:pt x="267" y="4"/>
                    <a:pt x="343" y="80"/>
                    <a:pt x="343" y="173"/>
                  </a:cubicBezTo>
                  <a:cubicBezTo>
                    <a:pt x="343" y="267"/>
                    <a:pt x="267" y="343"/>
                    <a:pt x="174" y="343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53" name="íšlíḓe"/>
            <p:cNvSpPr/>
            <p:nvPr/>
          </p:nvSpPr>
          <p:spPr bwMode="auto">
            <a:xfrm>
              <a:off x="9194" y="1221"/>
              <a:ext cx="1085" cy="930"/>
            </a:xfrm>
            <a:custGeom>
              <a:avLst/>
              <a:gdLst>
                <a:gd name="T0" fmla="*/ 28 w 192"/>
                <a:gd name="T1" fmla="*/ 164 h 164"/>
                <a:gd name="T2" fmla="*/ 31 w 192"/>
                <a:gd name="T3" fmla="*/ 164 h 164"/>
                <a:gd name="T4" fmla="*/ 2 w 192"/>
                <a:gd name="T5" fmla="*/ 96 h 164"/>
                <a:gd name="T6" fmla="*/ 96 w 192"/>
                <a:gd name="T7" fmla="*/ 2 h 164"/>
                <a:gd name="T8" fmla="*/ 190 w 192"/>
                <a:gd name="T9" fmla="*/ 96 h 164"/>
                <a:gd name="T10" fmla="*/ 160 w 192"/>
                <a:gd name="T11" fmla="*/ 164 h 164"/>
                <a:gd name="T12" fmla="*/ 163 w 192"/>
                <a:gd name="T13" fmla="*/ 164 h 164"/>
                <a:gd name="T14" fmla="*/ 192 w 192"/>
                <a:gd name="T15" fmla="*/ 96 h 164"/>
                <a:gd name="T16" fmla="*/ 96 w 192"/>
                <a:gd name="T17" fmla="*/ 0 h 164"/>
                <a:gd name="T18" fmla="*/ 0 w 192"/>
                <a:gd name="T19" fmla="*/ 96 h 164"/>
                <a:gd name="T20" fmla="*/ 28 w 192"/>
                <a:gd name="T21" fmla="*/ 164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2" h="164">
                  <a:moveTo>
                    <a:pt x="28" y="164"/>
                  </a:moveTo>
                  <a:cubicBezTo>
                    <a:pt x="31" y="164"/>
                    <a:pt x="31" y="164"/>
                    <a:pt x="31" y="164"/>
                  </a:cubicBezTo>
                  <a:cubicBezTo>
                    <a:pt x="13" y="147"/>
                    <a:pt x="2" y="123"/>
                    <a:pt x="2" y="96"/>
                  </a:cubicBezTo>
                  <a:cubicBezTo>
                    <a:pt x="2" y="45"/>
                    <a:pt x="44" y="2"/>
                    <a:pt x="96" y="2"/>
                  </a:cubicBezTo>
                  <a:cubicBezTo>
                    <a:pt x="147" y="2"/>
                    <a:pt x="190" y="45"/>
                    <a:pt x="190" y="96"/>
                  </a:cubicBezTo>
                  <a:cubicBezTo>
                    <a:pt x="190" y="123"/>
                    <a:pt x="178" y="147"/>
                    <a:pt x="160" y="164"/>
                  </a:cubicBezTo>
                  <a:cubicBezTo>
                    <a:pt x="163" y="164"/>
                    <a:pt x="163" y="164"/>
                    <a:pt x="163" y="164"/>
                  </a:cubicBezTo>
                  <a:cubicBezTo>
                    <a:pt x="181" y="147"/>
                    <a:pt x="192" y="123"/>
                    <a:pt x="192" y="96"/>
                  </a:cubicBezTo>
                  <a:cubicBezTo>
                    <a:pt x="192" y="43"/>
                    <a:pt x="148" y="0"/>
                    <a:pt x="96" y="0"/>
                  </a:cubicBezTo>
                  <a:cubicBezTo>
                    <a:pt x="43" y="0"/>
                    <a:pt x="0" y="43"/>
                    <a:pt x="0" y="96"/>
                  </a:cubicBezTo>
                  <a:cubicBezTo>
                    <a:pt x="0" y="123"/>
                    <a:pt x="11" y="147"/>
                    <a:pt x="28" y="164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54" name="ïṣļïḍê"/>
            <p:cNvSpPr/>
            <p:nvPr/>
          </p:nvSpPr>
          <p:spPr bwMode="auto">
            <a:xfrm>
              <a:off x="10401" y="1914"/>
              <a:ext cx="210" cy="114"/>
            </a:xfrm>
            <a:custGeom>
              <a:avLst/>
              <a:gdLst>
                <a:gd name="T0" fmla="*/ 36 w 37"/>
                <a:gd name="T1" fmla="*/ 20 h 20"/>
                <a:gd name="T2" fmla="*/ 22 w 37"/>
                <a:gd name="T3" fmla="*/ 16 h 20"/>
                <a:gd name="T4" fmla="*/ 0 w 37"/>
                <a:gd name="T5" fmla="*/ 20 h 20"/>
                <a:gd name="T6" fmla="*/ 1 w 37"/>
                <a:gd name="T7" fmla="*/ 16 h 20"/>
                <a:gd name="T8" fmla="*/ 12 w 37"/>
                <a:gd name="T9" fmla="*/ 14 h 20"/>
                <a:gd name="T10" fmla="*/ 19 w 37"/>
                <a:gd name="T11" fmla="*/ 14 h 20"/>
                <a:gd name="T12" fmla="*/ 13 w 37"/>
                <a:gd name="T13" fmla="*/ 10 h 20"/>
                <a:gd name="T14" fmla="*/ 5 w 37"/>
                <a:gd name="T15" fmla="*/ 3 h 20"/>
                <a:gd name="T16" fmla="*/ 6 w 37"/>
                <a:gd name="T17" fmla="*/ 0 h 20"/>
                <a:gd name="T18" fmla="*/ 23 w 37"/>
                <a:gd name="T19" fmla="*/ 13 h 20"/>
                <a:gd name="T20" fmla="*/ 37 w 37"/>
                <a:gd name="T21" fmla="*/ 17 h 20"/>
                <a:gd name="T22" fmla="*/ 36 w 37"/>
                <a:gd name="T23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7" h="20">
                  <a:moveTo>
                    <a:pt x="36" y="20"/>
                  </a:moveTo>
                  <a:cubicBezTo>
                    <a:pt x="22" y="16"/>
                    <a:pt x="22" y="16"/>
                    <a:pt x="22" y="16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4" y="14"/>
                    <a:pt x="17" y="14"/>
                    <a:pt x="19" y="14"/>
                  </a:cubicBezTo>
                  <a:cubicBezTo>
                    <a:pt x="17" y="13"/>
                    <a:pt x="15" y="11"/>
                    <a:pt x="13" y="10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3" y="13"/>
                    <a:pt x="23" y="13"/>
                    <a:pt x="23" y="13"/>
                  </a:cubicBezTo>
                  <a:cubicBezTo>
                    <a:pt x="37" y="17"/>
                    <a:pt x="37" y="17"/>
                    <a:pt x="37" y="17"/>
                  </a:cubicBezTo>
                  <a:lnTo>
                    <a:pt x="36" y="20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</p:grpSp>
      <p:sp>
        <p:nvSpPr>
          <p:cNvPr id="14" name="椭圆 13"/>
          <p:cNvSpPr/>
          <p:nvPr/>
        </p:nvSpPr>
        <p:spPr>
          <a:xfrm>
            <a:off x="1939336" y="2420811"/>
            <a:ext cx="1592179" cy="1592179"/>
          </a:xfrm>
          <a:prstGeom prst="ellipse">
            <a:avLst/>
          </a:prstGeom>
          <a:solidFill>
            <a:srgbClr val="1F4D8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9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2009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D6C8F6DF-EABF-A0A2-5994-B96D50196DC9}"/>
              </a:ext>
            </a:extLst>
          </p:cNvPr>
          <p:cNvGrpSpPr/>
          <p:nvPr/>
        </p:nvGrpSpPr>
        <p:grpSpPr>
          <a:xfrm>
            <a:off x="0" y="-111124"/>
            <a:ext cx="12192000" cy="1445342"/>
            <a:chOff x="0" y="-47031"/>
            <a:chExt cx="12192000" cy="1445342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3151F1AA-537B-7B6E-C316-F9E93ED1A7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78925"/>
            <a:stretch/>
          </p:blipFill>
          <p:spPr>
            <a:xfrm>
              <a:off x="0" y="-47031"/>
              <a:ext cx="12192000" cy="1445342"/>
            </a:xfrm>
            <a:prstGeom prst="rect">
              <a:avLst/>
            </a:prstGeom>
          </p:spPr>
        </p:pic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B18E5703-AAE0-3FBC-DA74-A0A08AC2AF83}"/>
                </a:ext>
              </a:extLst>
            </p:cNvPr>
            <p:cNvSpPr/>
            <p:nvPr/>
          </p:nvSpPr>
          <p:spPr>
            <a:xfrm>
              <a:off x="497840" y="254000"/>
              <a:ext cx="7630160" cy="635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zh-CN" altLang="en-US" sz="3600" b="1" i="0" dirty="0">
                  <a:solidFill>
                    <a:srgbClr val="1B4975"/>
                  </a:solidFill>
                  <a:effectLst/>
                  <a:latin typeface="+mn-ea"/>
                </a:rPr>
                <a:t>研究背景：</a:t>
              </a:r>
              <a:r>
                <a:rPr lang="zh-CN" altLang="en-US" sz="3600" b="1" dirty="0">
                  <a:solidFill>
                    <a:schemeClr val="accent1">
                      <a:lumMod val="75000"/>
                    </a:schemeClr>
                  </a:solidFill>
                </a:rPr>
                <a:t>研究现状和发展动态</a:t>
              </a:r>
            </a:p>
          </p:txBody>
        </p:sp>
      </p:grpSp>
      <p:sp>
        <p:nvSpPr>
          <p:cNvPr id="19" name="矩形 18">
            <a:extLst>
              <a:ext uri="{FF2B5EF4-FFF2-40B4-BE49-F238E27FC236}">
                <a16:creationId xmlns:a16="http://schemas.microsoft.com/office/drawing/2014/main" id="{07A43AA2-0FB9-859F-B669-15AB43F0E60D}"/>
              </a:ext>
            </a:extLst>
          </p:cNvPr>
          <p:cNvSpPr/>
          <p:nvPr/>
        </p:nvSpPr>
        <p:spPr>
          <a:xfrm>
            <a:off x="497840" y="100157"/>
            <a:ext cx="7630160" cy="63500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en-US" sz="3600" b="1" i="0" dirty="0">
                <a:solidFill>
                  <a:srgbClr val="1B4975"/>
                </a:solidFill>
                <a:effectLst/>
                <a:latin typeface="+mn-ea"/>
              </a:rPr>
              <a:t>研究内容</a:t>
            </a:r>
            <a:endParaRPr lang="en-US" altLang="zh-CN" sz="3600" b="1" dirty="0">
              <a:solidFill>
                <a:srgbClr val="1B4975"/>
              </a:solidFill>
              <a:latin typeface="+mn-e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97840" y="1037573"/>
            <a:ext cx="10836773" cy="1661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本研究基于扩散模型架构构建了一</a:t>
            </a:r>
            <a:r>
              <a:rPr lang="zh-CN" altLang="en-US" sz="2000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个专用</a:t>
            </a:r>
            <a:r>
              <a:rPr lang="zh-CN" altLang="en-US" sz="20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于灾害遥感图像生成的基础模型</a:t>
            </a:r>
            <a:r>
              <a:rPr lang="en-US" altLang="zh-CN" sz="2800" b="1" dirty="0" err="1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DisasterGen</a:t>
            </a:r>
            <a:r>
              <a:rPr lang="zh-CN" altLang="en-US" sz="20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。该模型具备</a:t>
            </a:r>
            <a:r>
              <a:rPr lang="zh-CN" altLang="en-US" sz="20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文生图和图生图</a:t>
            </a:r>
            <a:r>
              <a:rPr lang="zh-CN" altLang="en-US" sz="20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能力，</a:t>
            </a:r>
            <a:r>
              <a:rPr lang="zh-CN" altLang="en-US" sz="2000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可恢复和预测灾前灾</a:t>
            </a:r>
            <a:r>
              <a:rPr lang="zh-CN" altLang="en-US" sz="20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后</a:t>
            </a:r>
            <a:r>
              <a:rPr lang="zh-CN" altLang="en-US" sz="2000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图像。</a:t>
            </a:r>
            <a:r>
              <a:rPr lang="zh-CN" altLang="en-US" sz="20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并通过</a:t>
            </a:r>
            <a:r>
              <a:rPr lang="zh-CN" altLang="en-US" sz="20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视觉质量指标和像素质量指标评估</a:t>
            </a:r>
            <a:r>
              <a:rPr lang="zh-CN" altLang="en-US" sz="20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图像生成的质量。</a:t>
            </a:r>
          </a:p>
        </p:txBody>
      </p:sp>
      <p:sp>
        <p:nvSpPr>
          <p:cNvPr id="8" name="矩形 7"/>
          <p:cNvSpPr/>
          <p:nvPr/>
        </p:nvSpPr>
        <p:spPr>
          <a:xfrm>
            <a:off x="517283" y="3073333"/>
            <a:ext cx="10626264" cy="7875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1.</a:t>
            </a:r>
            <a:r>
              <a:rPr lang="zh-CN" altLang="en-US" sz="16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文本生成图像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1600" dirty="0" err="1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DisasterGen</a:t>
            </a:r>
            <a:r>
              <a:rPr lang="zh-CN" altLang="en-US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模型可以根据文本描述和元数据信息合成灾害遥感图像。</a:t>
            </a: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3227" y="4432312"/>
            <a:ext cx="2155374" cy="2152794"/>
          </a:xfrm>
          <a:prstGeom prst="rect">
            <a:avLst/>
          </a:prstGeom>
        </p:spPr>
      </p:pic>
      <p:sp>
        <p:nvSpPr>
          <p:cNvPr id="16" name="圆角矩形 15"/>
          <p:cNvSpPr/>
          <p:nvPr/>
        </p:nvSpPr>
        <p:spPr>
          <a:xfrm>
            <a:off x="5197509" y="5234636"/>
            <a:ext cx="2438365" cy="548146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DisasterGen</a:t>
            </a:r>
            <a:endParaRPr lang="zh-CN" altLang="en-US" sz="2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17283" y="4024279"/>
            <a:ext cx="3795637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文本描述：</a:t>
            </a:r>
            <a:endParaRPr lang="en-US" altLang="zh-CN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Satellite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 of an </a:t>
            </a:r>
            <a:r>
              <a:rPr lang="en-US" altLang="zh-CN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urban area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 residential and industrial buildings, showing </a:t>
            </a:r>
            <a:r>
              <a:rPr lang="en-US" altLang="zh-CN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flooding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its impact on </a:t>
            </a:r>
            <a:r>
              <a:rPr lang="en-US" altLang="zh-CN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roads and infrastructure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517283" y="5703107"/>
            <a:ext cx="333109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元数据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：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位置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:    (30°N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，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120°E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）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时间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:    2020/7/10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分辨率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: 0.35m 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8" name="右箭头 17"/>
          <p:cNvSpPr/>
          <p:nvPr/>
        </p:nvSpPr>
        <p:spPr>
          <a:xfrm>
            <a:off x="7900494" y="5214901"/>
            <a:ext cx="718113" cy="5960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圆角右箭头 20"/>
          <p:cNvSpPr/>
          <p:nvPr/>
        </p:nvSpPr>
        <p:spPr>
          <a:xfrm rot="5400000">
            <a:off x="5186066" y="3696625"/>
            <a:ext cx="462442" cy="2361572"/>
          </a:xfrm>
          <a:prstGeom prst="ben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2" name="圆角右箭头 21"/>
          <p:cNvSpPr/>
          <p:nvPr/>
        </p:nvSpPr>
        <p:spPr>
          <a:xfrm rot="16200000" flipV="1">
            <a:off x="5186066" y="4959221"/>
            <a:ext cx="462442" cy="2361572"/>
          </a:xfrm>
          <a:prstGeom prst="ben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495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D6C8F6DF-EABF-A0A2-5994-B96D50196DC9}"/>
              </a:ext>
            </a:extLst>
          </p:cNvPr>
          <p:cNvGrpSpPr/>
          <p:nvPr/>
        </p:nvGrpSpPr>
        <p:grpSpPr>
          <a:xfrm>
            <a:off x="0" y="-111124"/>
            <a:ext cx="12192000" cy="1445342"/>
            <a:chOff x="0" y="-47031"/>
            <a:chExt cx="12192000" cy="1445342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3151F1AA-537B-7B6E-C316-F9E93ED1A7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78925"/>
            <a:stretch/>
          </p:blipFill>
          <p:spPr>
            <a:xfrm>
              <a:off x="0" y="-47031"/>
              <a:ext cx="12192000" cy="1445342"/>
            </a:xfrm>
            <a:prstGeom prst="rect">
              <a:avLst/>
            </a:prstGeom>
          </p:spPr>
        </p:pic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B18E5703-AAE0-3FBC-DA74-A0A08AC2AF83}"/>
                </a:ext>
              </a:extLst>
            </p:cNvPr>
            <p:cNvSpPr/>
            <p:nvPr/>
          </p:nvSpPr>
          <p:spPr>
            <a:xfrm>
              <a:off x="497840" y="254000"/>
              <a:ext cx="7630160" cy="635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zh-CN" altLang="en-US" sz="3600" b="1" i="0" dirty="0">
                  <a:solidFill>
                    <a:srgbClr val="1B4975"/>
                  </a:solidFill>
                  <a:effectLst/>
                  <a:latin typeface="+mn-ea"/>
                </a:rPr>
                <a:t>研究背景：</a:t>
              </a:r>
              <a:r>
                <a:rPr lang="zh-CN" altLang="en-US" sz="3600" b="1" dirty="0">
                  <a:solidFill>
                    <a:schemeClr val="accent1">
                      <a:lumMod val="75000"/>
                    </a:schemeClr>
                  </a:solidFill>
                </a:rPr>
                <a:t>研究现状和发展动态</a:t>
              </a:r>
            </a:p>
          </p:txBody>
        </p:sp>
      </p:grpSp>
      <p:sp>
        <p:nvSpPr>
          <p:cNvPr id="19" name="矩形 18">
            <a:extLst>
              <a:ext uri="{FF2B5EF4-FFF2-40B4-BE49-F238E27FC236}">
                <a16:creationId xmlns:a16="http://schemas.microsoft.com/office/drawing/2014/main" id="{07A43AA2-0FB9-859F-B669-15AB43F0E60D}"/>
              </a:ext>
            </a:extLst>
          </p:cNvPr>
          <p:cNvSpPr/>
          <p:nvPr/>
        </p:nvSpPr>
        <p:spPr>
          <a:xfrm>
            <a:off x="497840" y="100157"/>
            <a:ext cx="7630160" cy="63500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en-US" sz="3600" b="1" i="0" dirty="0">
                <a:solidFill>
                  <a:srgbClr val="1B4975"/>
                </a:solidFill>
                <a:effectLst/>
                <a:latin typeface="+mn-ea"/>
              </a:rPr>
              <a:t>研究内容</a:t>
            </a:r>
            <a:endParaRPr lang="en-US" altLang="zh-CN" sz="3600" b="1" dirty="0">
              <a:solidFill>
                <a:srgbClr val="1B4975"/>
              </a:solidFill>
              <a:latin typeface="+mn-e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83565" y="1948699"/>
            <a:ext cx="3304485" cy="16158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受灾影像模拟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1600" dirty="0" err="1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DisasterGen</a:t>
            </a:r>
            <a:r>
              <a:rPr lang="zh-CN" altLang="en-US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模型可以根据</a:t>
            </a:r>
            <a:r>
              <a:rPr lang="zh-CN" altLang="en-US" sz="16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灾前影像</a:t>
            </a:r>
            <a:r>
              <a:rPr lang="zh-CN" altLang="en-US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、文本描述和元数据信息</a:t>
            </a:r>
            <a:r>
              <a:rPr lang="zh-CN" altLang="en-US" sz="16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合成灾后</a:t>
            </a:r>
            <a:r>
              <a:rPr lang="zh-CN" altLang="en-US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遥感图像。</a:t>
            </a:r>
          </a:p>
        </p:txBody>
      </p:sp>
      <p:sp>
        <p:nvSpPr>
          <p:cNvPr id="8" name="矩形 7"/>
          <p:cNvSpPr/>
          <p:nvPr/>
        </p:nvSpPr>
        <p:spPr>
          <a:xfrm>
            <a:off x="252665" y="4602497"/>
            <a:ext cx="330448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3.</a:t>
            </a:r>
            <a:r>
              <a:rPr lang="zh-CN" altLang="en-US" sz="16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受灾影像恢复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1600" dirty="0" err="1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DisasterGen</a:t>
            </a:r>
            <a:r>
              <a:rPr lang="zh-CN" altLang="en-US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模型可以根据</a:t>
            </a:r>
            <a:r>
              <a:rPr lang="zh-CN" altLang="en-US" sz="1600" b="1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灾</a:t>
            </a:r>
            <a:r>
              <a:rPr lang="zh-CN" altLang="en-US" sz="16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后</a:t>
            </a:r>
            <a:r>
              <a:rPr lang="zh-CN" altLang="en-US" sz="1600" b="1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影像</a:t>
            </a:r>
            <a:r>
              <a:rPr lang="zh-CN" altLang="en-US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、文本描述和元数据信息</a:t>
            </a:r>
            <a:r>
              <a:rPr lang="zh-CN" altLang="en-US" sz="16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恢复灾前</a:t>
            </a:r>
            <a:r>
              <a:rPr lang="zh-CN" altLang="en-US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遥感图像。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8912" y="1856614"/>
            <a:ext cx="1800000" cy="18000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4259" y="1856614"/>
            <a:ext cx="1797844" cy="18000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8912" y="4492819"/>
            <a:ext cx="1800000" cy="1802159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4259" y="4492819"/>
            <a:ext cx="1797844" cy="1797844"/>
          </a:xfrm>
          <a:prstGeom prst="rect">
            <a:avLst/>
          </a:prstGeom>
        </p:spPr>
      </p:pic>
      <p:sp>
        <p:nvSpPr>
          <p:cNvPr id="13" name="圆角矩形 12"/>
          <p:cNvSpPr/>
          <p:nvPr/>
        </p:nvSpPr>
        <p:spPr>
          <a:xfrm>
            <a:off x="6283222" y="2482540"/>
            <a:ext cx="2438365" cy="548146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DisasterGen</a:t>
            </a:r>
            <a:endParaRPr lang="zh-CN" altLang="en-US" sz="2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451287" y="1650854"/>
            <a:ext cx="2052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affected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flooding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6808276" y="3504996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图像元数据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右箭头 16"/>
          <p:cNvSpPr/>
          <p:nvPr/>
        </p:nvSpPr>
        <p:spPr>
          <a:xfrm>
            <a:off x="5812970" y="2650450"/>
            <a:ext cx="364161" cy="230897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右箭头 17"/>
          <p:cNvSpPr/>
          <p:nvPr/>
        </p:nvSpPr>
        <p:spPr>
          <a:xfrm>
            <a:off x="8855842" y="2395844"/>
            <a:ext cx="364161" cy="7215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右箭头 19"/>
          <p:cNvSpPr/>
          <p:nvPr/>
        </p:nvSpPr>
        <p:spPr>
          <a:xfrm rot="5400000">
            <a:off x="7295609" y="2108845"/>
            <a:ext cx="364161" cy="230897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右箭头 20"/>
          <p:cNvSpPr/>
          <p:nvPr/>
        </p:nvSpPr>
        <p:spPr>
          <a:xfrm rot="16200000" flipV="1">
            <a:off x="7295609" y="3170558"/>
            <a:ext cx="364161" cy="230897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圆角矩形 23"/>
          <p:cNvSpPr/>
          <p:nvPr/>
        </p:nvSpPr>
        <p:spPr>
          <a:xfrm>
            <a:off x="6283222" y="5103969"/>
            <a:ext cx="2438365" cy="548146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DisasterGen</a:t>
            </a:r>
            <a:endParaRPr lang="zh-CN" altLang="en-US" sz="2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5932102" y="4218144"/>
            <a:ext cx="3140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restore pre-event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satellite image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6808276" y="6126425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图像元数据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右箭头 26"/>
          <p:cNvSpPr/>
          <p:nvPr/>
        </p:nvSpPr>
        <p:spPr>
          <a:xfrm>
            <a:off x="5812970" y="5271879"/>
            <a:ext cx="364161" cy="230897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右箭头 27"/>
          <p:cNvSpPr/>
          <p:nvPr/>
        </p:nvSpPr>
        <p:spPr>
          <a:xfrm>
            <a:off x="8855842" y="5017273"/>
            <a:ext cx="364161" cy="7215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右箭头 28"/>
          <p:cNvSpPr/>
          <p:nvPr/>
        </p:nvSpPr>
        <p:spPr>
          <a:xfrm rot="5400000">
            <a:off x="7295609" y="4730274"/>
            <a:ext cx="364161" cy="230897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右箭头 29"/>
          <p:cNvSpPr/>
          <p:nvPr/>
        </p:nvSpPr>
        <p:spPr>
          <a:xfrm rot="16200000" flipV="1">
            <a:off x="7295609" y="5791987"/>
            <a:ext cx="364161" cy="230897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2400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D6C8F6DF-EABF-A0A2-5994-B96D50196DC9}"/>
              </a:ext>
            </a:extLst>
          </p:cNvPr>
          <p:cNvGrpSpPr/>
          <p:nvPr/>
        </p:nvGrpSpPr>
        <p:grpSpPr>
          <a:xfrm>
            <a:off x="0" y="-111124"/>
            <a:ext cx="12192000" cy="1445342"/>
            <a:chOff x="0" y="-47031"/>
            <a:chExt cx="12192000" cy="1445342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3151F1AA-537B-7B6E-C316-F9E93ED1A7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78925"/>
            <a:stretch/>
          </p:blipFill>
          <p:spPr>
            <a:xfrm>
              <a:off x="0" y="-47031"/>
              <a:ext cx="12192000" cy="1445342"/>
            </a:xfrm>
            <a:prstGeom prst="rect">
              <a:avLst/>
            </a:prstGeom>
          </p:spPr>
        </p:pic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B18E5703-AAE0-3FBC-DA74-A0A08AC2AF83}"/>
                </a:ext>
              </a:extLst>
            </p:cNvPr>
            <p:cNvSpPr/>
            <p:nvPr/>
          </p:nvSpPr>
          <p:spPr>
            <a:xfrm>
              <a:off x="497840" y="254000"/>
              <a:ext cx="7630160" cy="635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zh-CN" altLang="en-US" sz="3600" b="1" i="0" dirty="0">
                  <a:solidFill>
                    <a:srgbClr val="1B4975"/>
                  </a:solidFill>
                  <a:effectLst/>
                  <a:latin typeface="+mn-ea"/>
                </a:rPr>
                <a:t>研究背景：</a:t>
              </a:r>
              <a:r>
                <a:rPr lang="zh-CN" altLang="en-US" sz="3600" b="1" dirty="0">
                  <a:solidFill>
                    <a:schemeClr val="accent1">
                      <a:lumMod val="75000"/>
                    </a:schemeClr>
                  </a:solidFill>
                </a:rPr>
                <a:t>研究现状和发展动态</a:t>
              </a:r>
            </a:p>
          </p:txBody>
        </p:sp>
      </p:grpSp>
      <p:sp>
        <p:nvSpPr>
          <p:cNvPr id="19" name="矩形 18">
            <a:extLst>
              <a:ext uri="{FF2B5EF4-FFF2-40B4-BE49-F238E27FC236}">
                <a16:creationId xmlns:a16="http://schemas.microsoft.com/office/drawing/2014/main" id="{07A43AA2-0FB9-859F-B669-15AB43F0E60D}"/>
              </a:ext>
            </a:extLst>
          </p:cNvPr>
          <p:cNvSpPr/>
          <p:nvPr/>
        </p:nvSpPr>
        <p:spPr>
          <a:xfrm>
            <a:off x="497840" y="100157"/>
            <a:ext cx="7630160" cy="63500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en-US" sz="3600" b="1" i="0" dirty="0">
                <a:solidFill>
                  <a:srgbClr val="1B4975"/>
                </a:solidFill>
                <a:effectLst/>
                <a:latin typeface="+mn-ea"/>
              </a:rPr>
              <a:t>研究内容</a:t>
            </a:r>
            <a:endParaRPr lang="en-US" altLang="zh-CN" sz="3600" b="1" dirty="0">
              <a:solidFill>
                <a:srgbClr val="1B4975"/>
              </a:solidFill>
              <a:latin typeface="+mn-ea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20BFFC1A-BACA-DCCC-8A10-CBC8C9345A5C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298420" y="1051980"/>
            <a:ext cx="9509113" cy="4493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</a:pPr>
            <a:r>
              <a:rPr lang="en-US" altLang="zh-CN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SSIM</a:t>
            </a:r>
            <a:r>
              <a:rPr lang="zh-CN" altLang="en-US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（结构相似性）</a:t>
            </a:r>
            <a:endParaRPr lang="zh-CN" altLang="zh-CN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zh-CN" altLang="en-US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基于滑动窗口计算</a:t>
            </a:r>
            <a:r>
              <a:rPr lang="en-US" altLang="zh-CN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SSIM</a:t>
            </a:r>
            <a:r>
              <a:rPr lang="zh-CN" altLang="en-US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指标，遍历整张图像后取平均值</a:t>
            </a:r>
            <a:endParaRPr lang="en-US" altLang="zh-CN" sz="1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zh-CN" altLang="en-US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相较</a:t>
            </a:r>
            <a:r>
              <a:rPr lang="en-US" altLang="zh-CN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PSNR</a:t>
            </a:r>
            <a:r>
              <a:rPr lang="zh-CN" altLang="en-US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更符合人眼对图像质量的判断</a:t>
            </a:r>
            <a:endParaRPr lang="zh-CN" altLang="zh-CN" sz="1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</a:pPr>
            <a:r>
              <a:rPr lang="en-US" altLang="zh-CN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PSNR</a:t>
            </a:r>
            <a:r>
              <a:rPr lang="zh-CN" altLang="en-US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（峰值信噪比）</a:t>
            </a:r>
            <a:endParaRPr lang="zh-CN" altLang="zh-CN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zh-CN" altLang="en-US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传统上，</a:t>
            </a:r>
            <a:r>
              <a:rPr lang="en-US" altLang="zh-CN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PSNR</a:t>
            </a:r>
            <a:r>
              <a:rPr lang="zh-CN" altLang="en-US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是测量信号噪声功率与信号最大功率之比的量</a:t>
            </a:r>
            <a:endParaRPr lang="zh-CN" altLang="zh-CN" sz="1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zh-CN" altLang="en-US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可以用图像最大像素值和</a:t>
            </a:r>
            <a:r>
              <a:rPr lang="en-US" altLang="zh-CN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MSE</a:t>
            </a:r>
            <a:r>
              <a:rPr lang="zh-CN" altLang="en-US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定义</a:t>
            </a:r>
            <a:r>
              <a:rPr lang="en-US" altLang="zh-CN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PSNR</a:t>
            </a:r>
            <a:endParaRPr lang="zh-CN" altLang="zh-CN" sz="1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</a:pPr>
            <a:r>
              <a:rPr lang="en-US" altLang="zh-CN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LPIPS</a:t>
            </a:r>
            <a:r>
              <a:rPr lang="zh-CN" altLang="en-US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（学习感知图像块相似度</a:t>
            </a:r>
            <a:r>
              <a:rPr lang="zh-CN" altLang="en-US" b="1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en-US" altLang="zh-CN" b="1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[16]</a:t>
            </a:r>
            <a:endParaRPr lang="zh-CN" altLang="zh-CN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zh-CN" altLang="en-US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通过训练一个神经网络模型来模拟人类对图像相似度的主观感知</a:t>
            </a:r>
            <a:endParaRPr lang="en-US" altLang="zh-CN" sz="1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zh-CN" altLang="en-US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用于评判两幅图像之间的感知相似性</a:t>
            </a:r>
            <a:endParaRPr lang="en-US" altLang="zh-CN" sz="1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lang="en-US" altLang="zh-CN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MSE</a:t>
            </a:r>
            <a:r>
              <a:rPr lang="zh-CN" altLang="en-US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（均方误差）</a:t>
            </a:r>
            <a:endParaRPr lang="zh-CN" altLang="zh-CN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zh-CN" altLang="en-US" sz="1600" dirty="0">
                <a:solidFill>
                  <a:srgbClr val="4472C4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用于评价图像对之间的失真程度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" name="右大括号 3">
            <a:extLst>
              <a:ext uri="{FF2B5EF4-FFF2-40B4-BE49-F238E27FC236}">
                <a16:creationId xmlns:a16="http://schemas.microsoft.com/office/drawing/2014/main" id="{37364E7E-12E6-5052-C100-E9F5ED165346}"/>
              </a:ext>
            </a:extLst>
          </p:cNvPr>
          <p:cNvSpPr/>
          <p:nvPr/>
        </p:nvSpPr>
        <p:spPr>
          <a:xfrm>
            <a:off x="6483302" y="1230659"/>
            <a:ext cx="440012" cy="2198341"/>
          </a:xfrm>
          <a:prstGeom prst="rightBrac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AA5C463B-0592-660B-AC30-DE2A1227F00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3314" y="1187567"/>
            <a:ext cx="5296186" cy="2388084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A71D588-AE39-DF8D-F701-E1450DD3A6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5884" y="4454390"/>
            <a:ext cx="7273949" cy="1691514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47FEDD9B-9206-CA07-E24E-03F9DC722E41}"/>
              </a:ext>
            </a:extLst>
          </p:cNvPr>
          <p:cNvSpPr txBox="1"/>
          <p:nvPr/>
        </p:nvSpPr>
        <p:spPr>
          <a:xfrm>
            <a:off x="4931172" y="6196642"/>
            <a:ext cx="72982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Which patch (left or right) is “closer” to the middle patch in these examples</a:t>
            </a:r>
            <a:r>
              <a:rPr lang="en-US" altLang="zh-CN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? [16]</a:t>
            </a:r>
            <a:endParaRPr lang="en-US" altLang="zh-CN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Networks better              LPIPS better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0538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D6C8F6DF-EABF-A0A2-5994-B96D50196DC9}"/>
              </a:ext>
            </a:extLst>
          </p:cNvPr>
          <p:cNvGrpSpPr/>
          <p:nvPr/>
        </p:nvGrpSpPr>
        <p:grpSpPr>
          <a:xfrm>
            <a:off x="0" y="-111124"/>
            <a:ext cx="12192000" cy="1445342"/>
            <a:chOff x="0" y="-47031"/>
            <a:chExt cx="12192000" cy="1445342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3151F1AA-537B-7B6E-C316-F9E93ED1A7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78925"/>
            <a:stretch/>
          </p:blipFill>
          <p:spPr>
            <a:xfrm>
              <a:off x="0" y="-47031"/>
              <a:ext cx="12192000" cy="1445342"/>
            </a:xfrm>
            <a:prstGeom prst="rect">
              <a:avLst/>
            </a:prstGeom>
          </p:spPr>
        </p:pic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B18E5703-AAE0-3FBC-DA74-A0A08AC2AF83}"/>
                </a:ext>
              </a:extLst>
            </p:cNvPr>
            <p:cNvSpPr/>
            <p:nvPr/>
          </p:nvSpPr>
          <p:spPr>
            <a:xfrm>
              <a:off x="497840" y="254000"/>
              <a:ext cx="7630160" cy="635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zh-CN" altLang="en-US" sz="3600" b="1" i="0" dirty="0">
                  <a:solidFill>
                    <a:srgbClr val="1B4975"/>
                  </a:solidFill>
                  <a:effectLst/>
                  <a:latin typeface="+mn-ea"/>
                </a:rPr>
                <a:t>研究背景：</a:t>
              </a:r>
              <a:r>
                <a:rPr lang="zh-CN" altLang="en-US" sz="3600" b="1" dirty="0">
                  <a:solidFill>
                    <a:schemeClr val="accent1">
                      <a:lumMod val="75000"/>
                    </a:schemeClr>
                  </a:solidFill>
                </a:rPr>
                <a:t>研究现状和发展动态</a:t>
              </a:r>
            </a:p>
          </p:txBody>
        </p:sp>
      </p:grpSp>
      <p:sp>
        <p:nvSpPr>
          <p:cNvPr id="19" name="矩形 18">
            <a:extLst>
              <a:ext uri="{FF2B5EF4-FFF2-40B4-BE49-F238E27FC236}">
                <a16:creationId xmlns:a16="http://schemas.microsoft.com/office/drawing/2014/main" id="{07A43AA2-0FB9-859F-B669-15AB43F0E60D}"/>
              </a:ext>
            </a:extLst>
          </p:cNvPr>
          <p:cNvSpPr/>
          <p:nvPr/>
        </p:nvSpPr>
        <p:spPr>
          <a:xfrm>
            <a:off x="497840" y="100157"/>
            <a:ext cx="7630160" cy="63500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en-US" sz="3600" b="1" i="0" dirty="0">
                <a:solidFill>
                  <a:srgbClr val="1B4975"/>
                </a:solidFill>
                <a:effectLst/>
                <a:latin typeface="+mn-ea"/>
              </a:rPr>
              <a:t>研究内容</a:t>
            </a:r>
            <a:endParaRPr lang="en-US" altLang="zh-CN" sz="3600" b="1" dirty="0">
              <a:solidFill>
                <a:srgbClr val="1B4975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39421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5127</TotalTime>
  <Words>1593</Words>
  <Application>Microsoft Office PowerPoint</Application>
  <PresentationFormat>宽屏</PresentationFormat>
  <Paragraphs>138</Paragraphs>
  <Slides>17</Slides>
  <Notes>17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6" baseType="lpstr">
      <vt:lpstr>等线</vt:lpstr>
      <vt:lpstr>华文行楷</vt:lpstr>
      <vt:lpstr>思源黑体 CN Regular</vt:lpstr>
      <vt:lpstr>微软雅黑</vt:lpstr>
      <vt:lpstr>Arial</vt:lpstr>
      <vt:lpstr>Calibri</vt:lpstr>
      <vt:lpstr>Times New Roman</vt:lpstr>
      <vt:lpstr>Wingdings</vt:lpstr>
      <vt:lpstr>Office 主题</vt:lpstr>
      <vt:lpstr>浙江大学地球科学学院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浙江大学地球科学学院</dc:title>
  <dc:creator>Zera</dc:creator>
  <cp:lastModifiedBy>Windows User</cp:lastModifiedBy>
  <cp:revision>204</cp:revision>
  <dcterms:created xsi:type="dcterms:W3CDTF">2023-03-26T07:03:03Z</dcterms:created>
  <dcterms:modified xsi:type="dcterms:W3CDTF">2024-07-18T11:34:21Z</dcterms:modified>
</cp:coreProperties>
</file>